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56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5134"/>
    <a:srgbClr val="666666"/>
    <a:srgbClr val="FFF8E8"/>
    <a:srgbClr val="515151"/>
    <a:srgbClr val="CDA500"/>
    <a:srgbClr val="ECB20C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65"/>
    <p:restoredTop sz="93475"/>
  </p:normalViewPr>
  <p:slideViewPr>
    <p:cSldViewPr snapToGrid="0" snapToObjects="1">
      <p:cViewPr varScale="1">
        <p:scale>
          <a:sx n="105" d="100"/>
          <a:sy n="105" d="100"/>
        </p:scale>
        <p:origin x="6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61708A-4EE1-E44F-90A2-8C8CDB52E062}" type="datetimeFigureOut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65FAAF-74ED-0348-9E4C-5D30B225393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89936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65FAAF-74ED-0348-9E4C-5D30B225393E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57073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65FAAF-74ED-0348-9E4C-5D30B225393E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59755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65FAAF-74ED-0348-9E4C-5D30B225393E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89930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65FAAF-74ED-0348-9E4C-5D30B225393E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98232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65FAAF-74ED-0348-9E4C-5D30B225393E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36873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631124-6809-93B5-30B2-64E736772E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A705952-D622-8C5B-E652-B916A9755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21C456-A38C-DAF1-8CC6-705ABCD84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625BA-6A9D-3D49-AE32-2B575DC6DBE2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2B96B4-06F5-4967-26BC-A806EC3A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FA40D4-7A78-E662-6F12-98BE44DDF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37097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E604F5-2EB2-C00B-B6AE-5F6AC6B50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1BE09C0-CB9D-6D0C-677B-5911431F19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98CFA63-8DBA-2C6A-8B54-26878C951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D5B8-99F0-4D41-9D2D-5FD3149F8C6D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614735-34FC-522E-CCB2-2628BC6D0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B10B96B-5BCC-2438-C52E-2FCB16E6E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28087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16D640A-7A4F-01B9-B47D-4A43F23DCC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76C8728-9150-5FC8-335E-4F0935790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B009FC-4B5A-1E0A-85B9-C0F98D85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AAB43-FD68-AF44-8A03-C5EACF69F4E5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3B7F3D8-DFC2-1F1E-C1AB-88FF7957B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F69BCDE-13B6-47A7-0CAD-6F6C6690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5200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76D268-77DF-EACF-CFC7-2F0F92B30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45D432-897A-7861-41FB-90A2FB293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FB33E6-AF8E-CC95-029B-F2C8559A5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5C1-40F4-C64C-A524-B5BD731BB069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27DB52-E492-944A-CCF1-9C69F2BC2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544AC2-22C4-5DB1-C12C-FE15C4A98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13480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435A09-45C8-B680-5B4A-D0BFDE6C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CBB9AFC-4956-4923-A76F-946D7CD9F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D066DAD-E619-B4FA-EAAE-E10CB184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6227-4C94-794B-A93F-1DB7FF7E416D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FE6D4EC-2EAC-73C4-8C22-D415046D0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B9EA9A-5F98-D76A-9936-A8A712556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8601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C72FCB-9908-6A05-FBB0-A676DB831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731ED1-E844-EEFF-76CF-2F56E0646C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8E41B93-3EAE-22B3-D7F8-5BA90294B0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514E357-304F-399D-171F-4584C6E55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547C5-2BA6-EA4E-9725-ADB211258E62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2B580B9-42D7-256B-E301-0E59218B0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6D47872-B80D-5377-1C3C-5954353DB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136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361DEA-E4CB-AD4F-7935-1BDC9DFEC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83717B6-FB8D-B93F-FD59-2F8F994EA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937CE07-A77B-2B8D-D4D6-224CEC9B4B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8BA282D-8595-8250-CBBE-F18787239A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3CF45C4-6388-DFA3-533E-9C3122AB29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7550F73-ECFF-2BE8-F4AE-66E64AFD7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D5125-24A0-5D46-BE2E-645D2B6E7D43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786F0C8-AA99-0C00-12B6-20D7059D0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7925D70-01BA-10DF-9F40-FA7D94704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84211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6BFD53-39F9-FF08-5E59-3629D2FE3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3242936-C1B6-EA02-C595-421374C8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5DCC1-9198-EE4C-9ECD-563D88F59C92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BB69D90-C6AB-5A3D-831B-8716A905C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14C2B1C-5F0F-EABB-5754-6F292E2CB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86074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8D1E582-E779-915B-CEB6-FA845D0A3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78D27-E321-064C-9A44-2D48DAD0B2E1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8D2B5C3-DBFF-DE30-F688-87FCE00CB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A4DAAC3-705B-1EEB-57CE-F70889088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41382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7AE0B1-E522-A195-5E69-E46C09423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1B58A0-5704-8F18-A9B8-883A64706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7D35875-E0A7-E7C1-6D24-8144EF4BD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340F1D2-2686-BB4B-31AE-D9C323D9B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441E9-1165-1C41-BE2D-4438124072A4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736535B-32AF-7683-B2EA-BF76EE0AF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9F3683-AF9F-887E-9AE7-10AD69905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3626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BE13EE-F4FD-5F09-2F5A-B1290EC1E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27B3AFC-3FDC-DEA1-4DE1-7C294764F6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A9AA7CA-855D-EC17-9723-C696BF67B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732CE89-7351-F1F5-2DD0-6D15077C6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92C34-0DB5-8849-B7D4-DD5040F79AF4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5FF18F9-556B-AC53-0260-591A1B04D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0B79924-47D5-8E47-3ED7-4F19F1A9B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5910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23EFE25-0D20-87D4-677C-F49AB749B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9CCB2C3-69BB-1218-FC97-35EB3636A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415186-109F-D9B4-FFA3-74D74180CA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1A5A3-21DA-6945-8021-E7A1B6FAB879}" type="datetime1">
              <a:rPr kumimoji="1" lang="zh-TW" altLang="en-US" smtClean="0"/>
              <a:t>2022/4/23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A36353-6031-066B-D309-65D902D120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36FA3DB-5183-05B4-448B-21E15A3DB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2523D-39C3-454D-9953-0333DCE6E99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5782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A654CEA0-E1FB-C7A5-E30A-942A07656F63}"/>
              </a:ext>
            </a:extLst>
          </p:cNvPr>
          <p:cNvSpPr txBox="1"/>
          <p:nvPr/>
        </p:nvSpPr>
        <p:spPr>
          <a:xfrm>
            <a:off x="638174" y="3290047"/>
            <a:ext cx="5457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51515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“</a:t>
            </a:r>
            <a:r>
              <a:rPr lang="zh-TW" altLang="en-US" sz="3600" dirty="0">
                <a:solidFill>
                  <a:srgbClr val="51515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学术新人奖</a:t>
            </a:r>
            <a:r>
              <a:rPr lang="zh-CN" altLang="en-US" sz="3600" dirty="0">
                <a:solidFill>
                  <a:srgbClr val="51515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”</a:t>
            </a:r>
            <a:r>
              <a:rPr lang="zh-TW" altLang="en-US" sz="3600" dirty="0">
                <a:solidFill>
                  <a:srgbClr val="51515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答辩汇报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DE66E75-99F1-7031-B254-DC0D83747C58}"/>
              </a:ext>
            </a:extLst>
          </p:cNvPr>
          <p:cNvSpPr txBox="1"/>
          <p:nvPr/>
        </p:nvSpPr>
        <p:spPr>
          <a:xfrm>
            <a:off x="981074" y="4113959"/>
            <a:ext cx="5457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51515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胡悦</a:t>
            </a:r>
            <a:r>
              <a:rPr lang="zh-CN" altLang="en-US" sz="2800" dirty="0">
                <a:solidFill>
                  <a:srgbClr val="51515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副教授</a:t>
            </a:r>
            <a:endParaRPr lang="zh-TW" altLang="en-US" sz="2800" dirty="0">
              <a:solidFill>
                <a:srgbClr val="515151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077F9BE-A234-DED6-3065-FD918F14701C}"/>
              </a:ext>
            </a:extLst>
          </p:cNvPr>
          <p:cNvSpPr txBox="1"/>
          <p:nvPr/>
        </p:nvSpPr>
        <p:spPr>
          <a:xfrm>
            <a:off x="981074" y="4876315"/>
            <a:ext cx="5457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zh-TW" altLang="en-US" sz="2400" dirty="0">
                <a:solidFill>
                  <a:srgbClr val="666666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清华大学</a:t>
            </a:r>
            <a:r>
              <a:rPr lang="zh-CN" altLang="en-US" sz="2400" dirty="0">
                <a:solidFill>
                  <a:srgbClr val="666666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社会科学学院</a:t>
            </a:r>
            <a:endParaRPr lang="en-US" altLang="zh-TW" sz="2400" dirty="0">
              <a:solidFill>
                <a:srgbClr val="666666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2400" dirty="0">
                <a:solidFill>
                  <a:srgbClr val="666666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2022-04-27</a:t>
            </a:r>
            <a:endParaRPr lang="zh-TW" altLang="en-US" sz="2400" dirty="0">
              <a:solidFill>
                <a:srgbClr val="666666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ABE113E-0804-4363-AC5A-C8B7CB62C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880" y="442590"/>
            <a:ext cx="4183742" cy="162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59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FC549635-4392-C617-D5B9-D89FA8293A35}"/>
              </a:ext>
            </a:extLst>
          </p:cNvPr>
          <p:cNvSpPr txBox="1"/>
          <p:nvPr/>
        </p:nvSpPr>
        <p:spPr>
          <a:xfrm>
            <a:off x="1011219" y="436133"/>
            <a:ext cx="40640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教学情况</a:t>
            </a:r>
            <a:r>
              <a:rPr kumimoji="1" lang="en-US" altLang="zh-TW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: </a:t>
            </a:r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课内课外“</a:t>
            </a:r>
            <a:r>
              <a:rPr kumimoji="1" lang="zh-TW" altLang="en-US" sz="2200" b="1" u="sng" dirty="0">
                <a:solidFill>
                  <a:srgbClr val="C15134"/>
                </a:solidFill>
                <a:latin typeface="SimSong" panose="02020300000000000000" pitchFamily="18" charset="-122"/>
                <a:ea typeface="SimSong" panose="02020300000000000000" pitchFamily="18" charset="-122"/>
              </a:rPr>
              <a:t>双轮动</a:t>
            </a:r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”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0F3AF58-5742-FC01-A5B8-7216DFE79E61}"/>
              </a:ext>
            </a:extLst>
          </p:cNvPr>
          <p:cNvSpPr txBox="1"/>
          <p:nvPr/>
        </p:nvSpPr>
        <p:spPr>
          <a:xfrm>
            <a:off x="1011220" y="1124148"/>
            <a:ext cx="440053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本科生课程：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通识课：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《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理解政策：多元视角与案例分析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》 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前</a:t>
            </a:r>
            <a:r>
              <a:rPr lang="en-US" altLang="zh-TW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25%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专业课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:《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公共政策分析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》</a:t>
            </a:r>
          </a:p>
          <a:p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研究生课程：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《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政治数据分析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》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前</a:t>
            </a:r>
            <a:r>
              <a:rPr lang="en-US" altLang="zh-TW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25%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，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项指标前</a:t>
            </a:r>
            <a:r>
              <a:rPr lang="en-US" altLang="zh-TW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5%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《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政务大数据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》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（合教）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指导学生：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博士生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3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名、硕士生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名 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一名获得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国家奖学金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，一名获得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教育部港澳及华侨学生奖学金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1BB8134-4A0C-183D-4FEF-B1B060555A7B}"/>
              </a:ext>
            </a:extLst>
          </p:cNvPr>
          <p:cNvSpPr txBox="1"/>
          <p:nvPr/>
        </p:nvSpPr>
        <p:spPr>
          <a:xfrm>
            <a:off x="6303413" y="1119291"/>
            <a:ext cx="502557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课外：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《R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语言工作坊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》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累计学员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超过</a:t>
            </a:r>
            <a:r>
              <a:rPr lang="en-US" altLang="zh-TW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3000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人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，包括来自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牛津大学、宾夕法尼亚大学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等国外高校学生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获得清华大学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教学成果奖二等奖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（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2021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）</a:t>
            </a: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清华大学研究生社会实践优秀指导教师（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2020/2021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）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85F9036-4FD2-6956-491A-79A7114F4BB3}"/>
              </a:ext>
            </a:extLst>
          </p:cNvPr>
          <p:cNvSpPr txBox="1"/>
          <p:nvPr/>
        </p:nvSpPr>
        <p:spPr>
          <a:xfrm>
            <a:off x="10759440" y="6289040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10/13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20613A-46B5-44F6-8BBB-1B1DD274B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0063" y="4289390"/>
            <a:ext cx="2941901" cy="206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66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FC549635-4392-C617-D5B9-D89FA8293A35}"/>
              </a:ext>
            </a:extLst>
          </p:cNvPr>
          <p:cNvSpPr txBox="1"/>
          <p:nvPr/>
        </p:nvSpPr>
        <p:spPr>
          <a:xfrm>
            <a:off x="1011219" y="436133"/>
            <a:ext cx="40640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公共服务：又红又专“</a:t>
            </a:r>
            <a:r>
              <a:rPr kumimoji="1" lang="zh-TW" altLang="en-US" sz="2200" b="1" u="sng" dirty="0">
                <a:solidFill>
                  <a:srgbClr val="C15134"/>
                </a:solidFill>
                <a:latin typeface="SimSong" panose="02020300000000000000" pitchFamily="18" charset="-122"/>
                <a:ea typeface="SimSong" panose="02020300000000000000" pitchFamily="18" charset="-122"/>
              </a:rPr>
              <a:t>双肩挑</a:t>
            </a:r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”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0F3AF58-5742-FC01-A5B8-7216DFE79E61}"/>
              </a:ext>
            </a:extLst>
          </p:cNvPr>
          <p:cNvSpPr txBox="1"/>
          <p:nvPr/>
        </p:nvSpPr>
        <p:spPr>
          <a:xfrm>
            <a:off x="1011219" y="992068"/>
            <a:ext cx="1058388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科研服务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清华计算社会科学平台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和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清华数据治理中心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副主任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组织 “大数据社会科学讲习班”、“计算社会科学高端论坛”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dirty="0">
                <a:latin typeface="Hei" pitchFamily="2" charset="-122"/>
                <a:ea typeface="Hei" pitchFamily="2" charset="-122"/>
              </a:rPr>
              <a:t>GitHub Campus Advisor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（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全国仅三位，唯一文科教师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）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Hei" pitchFamily="2" charset="-122"/>
                <a:ea typeface="Hei" pitchFamily="2" charset="-122"/>
              </a:rPr>
              <a:t>APSR,</a:t>
            </a:r>
            <a:r>
              <a:rPr lang="zh-CN" altLang="en-US" sz="2000" dirty="0">
                <a:latin typeface="Hei" pitchFamily="2" charset="-122"/>
                <a:ea typeface="Hei" pitchFamily="2" charset="-122"/>
              </a:rPr>
              <a:t> </a:t>
            </a:r>
            <a:r>
              <a:rPr lang="en-US" altLang="zh-TW" sz="2000" dirty="0">
                <a:latin typeface="Hei" pitchFamily="2" charset="-122"/>
                <a:ea typeface="Hei" pitchFamily="2" charset="-122"/>
              </a:rPr>
              <a:t>AJPS,</a:t>
            </a:r>
            <a:r>
              <a:rPr lang="zh-CN" altLang="en-US" sz="2000" dirty="0">
                <a:latin typeface="Hei" pitchFamily="2" charset="-122"/>
                <a:ea typeface="Hei" pitchFamily="2" charset="-122"/>
              </a:rPr>
              <a:t> </a:t>
            </a:r>
            <a:r>
              <a:rPr lang="en-US" altLang="zh-TW" sz="2000" dirty="0">
                <a:latin typeface="Hei" pitchFamily="2" charset="-122"/>
                <a:ea typeface="Hei" pitchFamily="2" charset="-122"/>
              </a:rPr>
              <a:t>JOP,</a:t>
            </a:r>
            <a:r>
              <a:rPr lang="zh-CN" altLang="en-US" sz="2000" dirty="0">
                <a:latin typeface="Hei" pitchFamily="2" charset="-122"/>
                <a:ea typeface="Hei" pitchFamily="2" charset="-122"/>
              </a:rPr>
              <a:t> </a:t>
            </a:r>
            <a:r>
              <a:rPr lang="en-US" altLang="zh-TW" sz="2000" dirty="0">
                <a:latin typeface="Hei" pitchFamily="2" charset="-122"/>
                <a:ea typeface="Hei" pitchFamily="2" charset="-122"/>
              </a:rPr>
              <a:t>BJPS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等国内外权威期刊审稿人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院系服务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担当社科党委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研工组组长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、清华大学校友会社科分会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副秘书长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，管理研究生</a:t>
            </a:r>
            <a:r>
              <a:rPr lang="en-US" altLang="zh-TW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947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人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，领导学生获先进集体、甲级团支部、“一二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·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九”综奖三连冠等。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完成建立</a:t>
            </a:r>
            <a:r>
              <a:rPr lang="en-US" altLang="zh-TW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3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个暑期实践基地、</a:t>
            </a:r>
            <a:r>
              <a:rPr lang="en-US" altLang="zh-TW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个就业实践基地及配套奖助学金。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获得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清华大学毕业生就业工作先进个人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（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2021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）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学校服务</a:t>
            </a:r>
            <a:endParaRPr lang="en-US" altLang="zh-TW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清华大学“天津招生组”成员，负责首次“强基计划”招生工作。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获得“</a:t>
            </a:r>
            <a:r>
              <a:rPr lang="zh-TW" altLang="en-US" sz="20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清华大学优秀招生新人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”称号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(2020)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7E5FEA9-5D9A-6A3A-F867-29B9B4310453}"/>
              </a:ext>
            </a:extLst>
          </p:cNvPr>
          <p:cNvSpPr txBox="1"/>
          <p:nvPr/>
        </p:nvSpPr>
        <p:spPr>
          <a:xfrm>
            <a:off x="10759440" y="6289040"/>
            <a:ext cx="758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11/13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73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FC549635-4392-C617-D5B9-D89FA8293A35}"/>
              </a:ext>
            </a:extLst>
          </p:cNvPr>
          <p:cNvSpPr txBox="1"/>
          <p:nvPr/>
        </p:nvSpPr>
        <p:spPr>
          <a:xfrm>
            <a:off x="1011219" y="436133"/>
            <a:ext cx="41449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未来展望</a:t>
            </a:r>
            <a:r>
              <a:rPr kumimoji="1" lang="en-US" altLang="zh-TW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: </a:t>
            </a:r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勉励创新，</a:t>
            </a:r>
            <a:r>
              <a:rPr kumimoji="1" lang="zh-TW" altLang="en-US" sz="2200" b="1" u="sng" dirty="0">
                <a:solidFill>
                  <a:srgbClr val="C15134"/>
                </a:solidFill>
                <a:latin typeface="SimSong" panose="02020300000000000000" pitchFamily="18" charset="-122"/>
                <a:ea typeface="SimSong" panose="02020300000000000000" pitchFamily="18" charset="-122"/>
              </a:rPr>
              <a:t>全面</a:t>
            </a:r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发展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D1EAD09-8F5F-6CC2-9F4C-8FC569EAAACF}"/>
              </a:ext>
            </a:extLst>
          </p:cNvPr>
          <p:cNvSpPr txBox="1"/>
          <p:nvPr/>
        </p:nvSpPr>
        <p:spPr>
          <a:xfrm>
            <a:off x="10759440" y="6289040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12/13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  <p:sp>
        <p:nvSpPr>
          <p:cNvPr id="12" name="文本框 16">
            <a:extLst>
              <a:ext uri="{FF2B5EF4-FFF2-40B4-BE49-F238E27FC236}">
                <a16:creationId xmlns:a16="http://schemas.microsoft.com/office/drawing/2014/main" id="{A9FBAB8C-FA98-F0A3-6444-8A79D8C6E00D}"/>
              </a:ext>
            </a:extLst>
          </p:cNvPr>
          <p:cNvSpPr txBox="1"/>
          <p:nvPr/>
        </p:nvSpPr>
        <p:spPr>
          <a:xfrm>
            <a:off x="4850475" y="1574367"/>
            <a:ext cx="56746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推进理解国家治理效能理论创新</a:t>
            </a: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政治认知：国自科、北京社科等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政治语言学：</a:t>
            </a:r>
            <a:r>
              <a:rPr lang="zh-CN" altLang="en-US" b="1" dirty="0">
                <a:solidFill>
                  <a:srgbClr val="C15134"/>
                </a:solidFill>
              </a:rPr>
              <a:t>英文专著</a:t>
            </a:r>
            <a:r>
              <a:rPr lang="zh-CN" altLang="en-US" dirty="0"/>
              <a:t>（已与</a:t>
            </a:r>
            <a:r>
              <a:rPr lang="en-US" altLang="zh-CN" dirty="0"/>
              <a:t>Springer</a:t>
            </a:r>
            <a:r>
              <a:rPr lang="zh-CN" altLang="en-US" dirty="0"/>
              <a:t>出版社签约）</a:t>
            </a:r>
            <a:endParaRPr lang="en-US" altLang="zh-CN" dirty="0"/>
          </a:p>
          <a:p>
            <a:r>
              <a:rPr lang="zh-CN" altLang="en-US" b="1" dirty="0"/>
              <a:t>发展新技术方法，引领科学性研究</a:t>
            </a: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公共舆论动态比较</a:t>
            </a:r>
            <a:r>
              <a:rPr lang="en-US" altLang="zh-CN" dirty="0"/>
              <a:t>(DCPO)</a:t>
            </a:r>
            <a:r>
              <a:rPr lang="zh-CN" altLang="en-US" b="1" dirty="0">
                <a:solidFill>
                  <a:srgbClr val="C15134"/>
                </a:solidFill>
              </a:rPr>
              <a:t>国际合作项目</a:t>
            </a:r>
            <a:endParaRPr lang="en-US" altLang="zh-CN" b="1" dirty="0">
              <a:solidFill>
                <a:srgbClr val="C1513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“政治概念塑造与扩散”大数据与实验研究系列</a:t>
            </a:r>
            <a:endParaRPr lang="en-US" dirty="0"/>
          </a:p>
        </p:txBody>
      </p:sp>
      <p:sp>
        <p:nvSpPr>
          <p:cNvPr id="13" name="文本框 17">
            <a:extLst>
              <a:ext uri="{FF2B5EF4-FFF2-40B4-BE49-F238E27FC236}">
                <a16:creationId xmlns:a16="http://schemas.microsoft.com/office/drawing/2014/main" id="{7B0D8BB9-95CB-7E97-C21F-23EB24AA4B6F}"/>
              </a:ext>
            </a:extLst>
          </p:cNvPr>
          <p:cNvSpPr txBox="1"/>
          <p:nvPr/>
        </p:nvSpPr>
        <p:spPr>
          <a:xfrm>
            <a:off x="1451478" y="5071189"/>
            <a:ext cx="65071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推进教学改革、出版高质量前沿教材</a:t>
            </a: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打造精品专业课、推进教改项目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清华</a:t>
            </a:r>
            <a:r>
              <a:rPr lang="zh-CN" altLang="en-US" b="1" dirty="0">
                <a:solidFill>
                  <a:srgbClr val="C15134"/>
                </a:solidFill>
              </a:rPr>
              <a:t>教师培训评估专家组专家</a:t>
            </a:r>
            <a:r>
              <a:rPr lang="zh-CN" altLang="en-US" dirty="0"/>
              <a:t>工作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新文科</a:t>
            </a:r>
            <a:r>
              <a:rPr lang="zh-CN" altLang="en-US" b="1" dirty="0">
                <a:solidFill>
                  <a:srgbClr val="C15134"/>
                </a:solidFill>
              </a:rPr>
              <a:t>教材</a:t>
            </a:r>
            <a:r>
              <a:rPr lang="zh-CN" altLang="en-US" dirty="0"/>
              <a:t>（已与重庆大学出版社签约，“万卷方法”系列）</a:t>
            </a:r>
            <a:endParaRPr lang="en-US" altLang="zh-CN" dirty="0"/>
          </a:p>
        </p:txBody>
      </p:sp>
      <p:sp>
        <p:nvSpPr>
          <p:cNvPr id="14" name="文本框 18">
            <a:extLst>
              <a:ext uri="{FF2B5EF4-FFF2-40B4-BE49-F238E27FC236}">
                <a16:creationId xmlns:a16="http://schemas.microsoft.com/office/drawing/2014/main" id="{CD868E3E-A65F-CE1A-E165-751B103117E1}"/>
              </a:ext>
            </a:extLst>
          </p:cNvPr>
          <p:cNvSpPr txBox="1"/>
          <p:nvPr/>
        </p:nvSpPr>
        <p:spPr>
          <a:xfrm>
            <a:off x="5696594" y="3680915"/>
            <a:ext cx="5831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助力院校发展</a:t>
            </a: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研工组：落实意识形态引领、心理问题疏导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计算社科平台：计算社会科学</a:t>
            </a:r>
            <a:r>
              <a:rPr lang="zh-CN" altLang="en-US" b="1" dirty="0">
                <a:solidFill>
                  <a:srgbClr val="C15134"/>
                </a:solidFill>
              </a:rPr>
              <a:t>编程语言证书项目</a:t>
            </a:r>
            <a:endParaRPr lang="en-US" altLang="zh-CN" b="1" dirty="0">
              <a:solidFill>
                <a:srgbClr val="C15134"/>
              </a:solidFill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AE8FDD36-5F4F-3D1B-5DEA-FB21ED7452ED}"/>
              </a:ext>
            </a:extLst>
          </p:cNvPr>
          <p:cNvGrpSpPr/>
          <p:nvPr/>
        </p:nvGrpSpPr>
        <p:grpSpPr>
          <a:xfrm>
            <a:off x="1227962" y="1123368"/>
            <a:ext cx="4144821" cy="3529685"/>
            <a:chOff x="1428836" y="1480003"/>
            <a:chExt cx="3047999" cy="2977661"/>
          </a:xfrm>
        </p:grpSpPr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554364FE-B151-5088-CD1D-59A71DDEE1DB}"/>
                </a:ext>
              </a:extLst>
            </p:cNvPr>
            <p:cNvGrpSpPr/>
            <p:nvPr/>
          </p:nvGrpSpPr>
          <p:grpSpPr>
            <a:xfrm>
              <a:off x="1428836" y="1480003"/>
              <a:ext cx="3047999" cy="2977661"/>
              <a:chOff x="1428836" y="1601923"/>
              <a:chExt cx="3047999" cy="2977661"/>
            </a:xfrm>
          </p:grpSpPr>
          <p:grpSp>
            <p:nvGrpSpPr>
              <p:cNvPr id="7" name="组合 15">
                <a:extLst>
                  <a:ext uri="{FF2B5EF4-FFF2-40B4-BE49-F238E27FC236}">
                    <a16:creationId xmlns:a16="http://schemas.microsoft.com/office/drawing/2014/main" id="{1E42B71A-C7F2-C43F-D319-84967F6AB3BE}"/>
                  </a:ext>
                </a:extLst>
              </p:cNvPr>
              <p:cNvGrpSpPr/>
              <p:nvPr/>
            </p:nvGrpSpPr>
            <p:grpSpPr>
              <a:xfrm>
                <a:off x="1428836" y="1601923"/>
                <a:ext cx="3047999" cy="2977661"/>
                <a:chOff x="4700954" y="1512276"/>
                <a:chExt cx="3047999" cy="2977661"/>
              </a:xfrm>
            </p:grpSpPr>
            <p:sp>
              <p:nvSpPr>
                <p:cNvPr id="8" name="等腰三角形 3">
                  <a:extLst>
                    <a:ext uri="{FF2B5EF4-FFF2-40B4-BE49-F238E27FC236}">
                      <a16:creationId xmlns:a16="http://schemas.microsoft.com/office/drawing/2014/main" id="{8C189C57-149A-F09E-21B7-E2BD98B1E250}"/>
                    </a:ext>
                  </a:extLst>
                </p:cNvPr>
                <p:cNvSpPr/>
                <p:nvPr/>
              </p:nvSpPr>
              <p:spPr>
                <a:xfrm>
                  <a:off x="4700954" y="1512276"/>
                  <a:ext cx="3047999" cy="2977661"/>
                </a:xfrm>
                <a:prstGeom prst="triangl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文本框 12">
                  <a:extLst>
                    <a:ext uri="{FF2B5EF4-FFF2-40B4-BE49-F238E27FC236}">
                      <a16:creationId xmlns:a16="http://schemas.microsoft.com/office/drawing/2014/main" id="{6243DC6D-D448-A308-C580-6D5067F5576C}"/>
                    </a:ext>
                  </a:extLst>
                </p:cNvPr>
                <p:cNvSpPr txBox="1"/>
                <p:nvPr/>
              </p:nvSpPr>
              <p:spPr>
                <a:xfrm>
                  <a:off x="5667660" y="2178347"/>
                  <a:ext cx="1075764" cy="90874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solidFill>
                        <a:srgbClr val="FFC000"/>
                      </a:solidFill>
                    </a:rPr>
                    <a:t>学术</a:t>
                  </a:r>
                  <a:endParaRPr lang="en-US" altLang="zh-CN" sz="2400" b="1" dirty="0">
                    <a:solidFill>
                      <a:srgbClr val="FFC000"/>
                    </a:solidFill>
                  </a:endParaRPr>
                </a:p>
                <a:p>
                  <a:pPr algn="ctr"/>
                  <a:r>
                    <a:rPr lang="zh-CN" altLang="en-US" sz="2000" dirty="0">
                      <a:solidFill>
                        <a:srgbClr val="FFC000"/>
                      </a:solidFill>
                    </a:rPr>
                    <a:t>理论方法</a:t>
                  </a:r>
                  <a:endParaRPr lang="en-US" altLang="zh-CN" sz="2000" dirty="0">
                    <a:solidFill>
                      <a:srgbClr val="FFC000"/>
                    </a:solidFill>
                  </a:endParaRPr>
                </a:p>
                <a:p>
                  <a:pPr algn="ctr"/>
                  <a:r>
                    <a:rPr lang="zh-CN" altLang="en-US" sz="2000" dirty="0">
                      <a:solidFill>
                        <a:srgbClr val="C00000"/>
                      </a:solidFill>
                    </a:rPr>
                    <a:t>双循环</a:t>
                  </a:r>
                  <a:endParaRPr lang="en-US" sz="2000" dirty="0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10" name="文本框 13">
                  <a:extLst>
                    <a:ext uri="{FF2B5EF4-FFF2-40B4-BE49-F238E27FC236}">
                      <a16:creationId xmlns:a16="http://schemas.microsoft.com/office/drawing/2014/main" id="{3D498C9E-F290-EC0D-F08D-CA98012B7E37}"/>
                    </a:ext>
                  </a:extLst>
                </p:cNvPr>
                <p:cNvSpPr txBox="1"/>
                <p:nvPr/>
              </p:nvSpPr>
              <p:spPr>
                <a:xfrm>
                  <a:off x="4865322" y="3682059"/>
                  <a:ext cx="1075764" cy="8048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b="1" dirty="0">
                      <a:solidFill>
                        <a:srgbClr val="FFC000"/>
                      </a:solidFill>
                    </a:rPr>
                    <a:t>教学</a:t>
                  </a:r>
                  <a:endParaRPr lang="en-US" altLang="zh-CN" sz="2000" b="1" dirty="0">
                    <a:solidFill>
                      <a:srgbClr val="FFC000"/>
                    </a:solidFill>
                  </a:endParaRPr>
                </a:p>
                <a:p>
                  <a:pPr algn="ctr"/>
                  <a:r>
                    <a:rPr lang="zh-CN" altLang="en-US" dirty="0">
                      <a:solidFill>
                        <a:srgbClr val="FFC000"/>
                      </a:solidFill>
                    </a:rPr>
                    <a:t>课内课外</a:t>
                  </a:r>
                  <a:endParaRPr lang="en-US" altLang="zh-CN" dirty="0">
                    <a:solidFill>
                      <a:srgbClr val="FFC000"/>
                    </a:solidFill>
                  </a:endParaRPr>
                </a:p>
                <a:p>
                  <a:pPr algn="ctr"/>
                  <a:r>
                    <a:rPr lang="zh-CN" altLang="en-US" dirty="0">
                      <a:solidFill>
                        <a:srgbClr val="C00000"/>
                      </a:solidFill>
                    </a:rPr>
                    <a:t>双轮动</a:t>
                  </a:r>
                  <a:endParaRPr lang="en-US" dirty="0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11" name="文本框 14">
                  <a:extLst>
                    <a:ext uri="{FF2B5EF4-FFF2-40B4-BE49-F238E27FC236}">
                      <a16:creationId xmlns:a16="http://schemas.microsoft.com/office/drawing/2014/main" id="{A79E2B0A-561C-9B13-D779-941A50DB8A82}"/>
                    </a:ext>
                  </a:extLst>
                </p:cNvPr>
                <p:cNvSpPr txBox="1"/>
                <p:nvPr/>
              </p:nvSpPr>
              <p:spPr>
                <a:xfrm>
                  <a:off x="6521614" y="3682060"/>
                  <a:ext cx="1075764" cy="8048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b="1" dirty="0">
                      <a:solidFill>
                        <a:srgbClr val="FFC000"/>
                      </a:solidFill>
                    </a:rPr>
                    <a:t>服务</a:t>
                  </a:r>
                  <a:endParaRPr lang="en-US" altLang="zh-CN" sz="2000" b="1" dirty="0">
                    <a:solidFill>
                      <a:srgbClr val="FFC000"/>
                    </a:solidFill>
                  </a:endParaRPr>
                </a:p>
                <a:p>
                  <a:pPr algn="ctr"/>
                  <a:r>
                    <a:rPr lang="zh-CN" altLang="en-US" dirty="0">
                      <a:solidFill>
                        <a:srgbClr val="FFC000"/>
                      </a:solidFill>
                    </a:rPr>
                    <a:t>又红又专</a:t>
                  </a:r>
                  <a:endParaRPr lang="en-US" altLang="zh-CN" dirty="0">
                    <a:solidFill>
                      <a:srgbClr val="FFC000"/>
                    </a:solidFill>
                  </a:endParaRPr>
                </a:p>
                <a:p>
                  <a:pPr algn="ctr"/>
                  <a:r>
                    <a:rPr lang="zh-CN" altLang="en-US" dirty="0">
                      <a:solidFill>
                        <a:srgbClr val="C00000"/>
                      </a:solidFill>
                    </a:rPr>
                    <a:t>双肩挑</a:t>
                  </a:r>
                  <a:endParaRPr lang="en-US" dirty="0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15" name="等腰三角形 11">
                <a:extLst>
                  <a:ext uri="{FF2B5EF4-FFF2-40B4-BE49-F238E27FC236}">
                    <a16:creationId xmlns:a16="http://schemas.microsoft.com/office/drawing/2014/main" id="{3530723F-F5F9-9B87-7BCA-4A9FE90B80FB}"/>
                  </a:ext>
                </a:extLst>
              </p:cNvPr>
              <p:cNvSpPr/>
              <p:nvPr/>
            </p:nvSpPr>
            <p:spPr>
              <a:xfrm rot="10800000">
                <a:off x="2088442" y="3320190"/>
                <a:ext cx="1749655" cy="1259384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文本框 21">
              <a:extLst>
                <a:ext uri="{FF2B5EF4-FFF2-40B4-BE49-F238E27FC236}">
                  <a16:creationId xmlns:a16="http://schemas.microsoft.com/office/drawing/2014/main" id="{863F938B-E7A5-33C7-0FE7-600E8D4E5230}"/>
                </a:ext>
              </a:extLst>
            </p:cNvPr>
            <p:cNvSpPr txBox="1"/>
            <p:nvPr/>
          </p:nvSpPr>
          <p:spPr>
            <a:xfrm>
              <a:off x="2674810" y="3325992"/>
              <a:ext cx="666278" cy="701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/>
                <a:t>全面</a:t>
              </a:r>
              <a:endParaRPr lang="en-US" altLang="zh-CN" sz="2400" b="1" dirty="0"/>
            </a:p>
            <a:p>
              <a:r>
                <a:rPr lang="zh-CN" altLang="en-US" sz="2400" b="1" dirty="0"/>
                <a:t>发展</a:t>
              </a:r>
              <a:endParaRPr 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729347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263C50C6-0BE8-2493-8164-D1E7B344535F}"/>
              </a:ext>
            </a:extLst>
          </p:cNvPr>
          <p:cNvSpPr txBox="1"/>
          <p:nvPr/>
        </p:nvSpPr>
        <p:spPr>
          <a:xfrm>
            <a:off x="3746639" y="2705725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4400" dirty="0">
                <a:latin typeface="SimHei" panose="02010609060101010101" pitchFamily="49" charset="-122"/>
                <a:ea typeface="SimHei" panose="02010609060101010101" pitchFamily="49" charset="-122"/>
              </a:rPr>
              <a:t>衷心感谢各位专家</a:t>
            </a:r>
            <a:br>
              <a:rPr kumimoji="1" lang="zh-TW" altLang="en-US" sz="4400" dirty="0"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kumimoji="1" lang="zh-TW" altLang="en-US" sz="4400" dirty="0">
                <a:latin typeface="SimHei" panose="02010609060101010101" pitchFamily="49" charset="-122"/>
                <a:ea typeface="SimHei" panose="02010609060101010101" pitchFamily="49" charset="-122"/>
              </a:rPr>
              <a:t>敬请批评指正！</a:t>
            </a:r>
          </a:p>
        </p:txBody>
      </p:sp>
    </p:spTree>
    <p:extLst>
      <p:ext uri="{BB962C8B-B14F-4D97-AF65-F5344CB8AC3E}">
        <p14:creationId xmlns:p14="http://schemas.microsoft.com/office/powerpoint/2010/main" val="471339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759E3EF8-A788-7FC9-1044-F81C80ABB4F0}"/>
              </a:ext>
            </a:extLst>
          </p:cNvPr>
          <p:cNvSpPr txBox="1"/>
          <p:nvPr/>
        </p:nvSpPr>
        <p:spPr>
          <a:xfrm>
            <a:off x="674427" y="423434"/>
            <a:ext cx="18098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000" u="sng" dirty="0">
                <a:latin typeface="SimSong" panose="02020300000000000000" pitchFamily="18" charset="-122"/>
                <a:ea typeface="SimSong" panose="02020300000000000000" pitchFamily="18" charset="-122"/>
              </a:rPr>
              <a:t>个人简介</a:t>
            </a:r>
            <a:endParaRPr kumimoji="1" lang="zh-TW" altLang="en-US" sz="2000" u="sng" dirty="0">
              <a:latin typeface="SimSong" panose="02020300000000000000" pitchFamily="18" charset="-122"/>
              <a:ea typeface="SimSong" panose="020203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9B66E65-1BF5-7232-293A-16B8D5F92509}"/>
              </a:ext>
            </a:extLst>
          </p:cNvPr>
          <p:cNvSpPr txBox="1"/>
          <p:nvPr/>
        </p:nvSpPr>
        <p:spPr>
          <a:xfrm>
            <a:off x="974035" y="1063486"/>
            <a:ext cx="936266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i="1" dirty="0">
                <a:latin typeface="SimHei" panose="02010609060101010101" pitchFamily="49" charset="-122"/>
                <a:ea typeface="SimHei" panose="02010609060101010101" pitchFamily="49" charset="-122"/>
              </a:rPr>
              <a:t>学术经历</a:t>
            </a:r>
            <a:endParaRPr lang="en-US" altLang="zh-TW" sz="2000" i="1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b="1" dirty="0">
                <a:latin typeface="SimHei" panose="02010609060101010101" pitchFamily="49" charset="-122"/>
                <a:ea typeface="SimHei" panose="02010609060101010101" pitchFamily="49" charset="-122"/>
              </a:rPr>
              <a:t>2021-</a:t>
            </a:r>
            <a:r>
              <a:rPr lang="zh-TW" altLang="en-US" sz="2000" b="1" dirty="0">
                <a:latin typeface="SimHei" panose="02010609060101010101" pitchFamily="49" charset="-122"/>
                <a:ea typeface="SimHei" panose="02010609060101010101" pitchFamily="49" charset="-122"/>
              </a:rPr>
              <a:t>今：清华大学社会科学学院政治系   副教授</a:t>
            </a:r>
            <a:endParaRPr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2019-2021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：清华大学社会科学学院政治系   助理教授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2013-2018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：美国爱荷华大学  政治学博士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2011-2013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：美国南卡罗莱纳大学  政治学硕士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2009-2011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：加拿大里贾纳大学  政治学硕士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2005-2009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：南开大学  国际政治学士</a:t>
            </a:r>
          </a:p>
          <a:p>
            <a:endParaRPr lang="en-US" altLang="zh-TW" sz="2000" i="1" dirty="0"/>
          </a:p>
          <a:p>
            <a:r>
              <a:rPr lang="zh-TW" altLang="en-US" sz="2000" i="1" dirty="0">
                <a:latin typeface="SimHei" panose="02010609060101010101" pitchFamily="49" charset="-122"/>
                <a:ea typeface="SimHei" panose="02010609060101010101" pitchFamily="49" charset="-122"/>
              </a:rPr>
              <a:t>学术兼职</a:t>
            </a:r>
            <a:endParaRPr lang="en-US" altLang="zh-TW" sz="2000" i="1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b="1" dirty="0">
                <a:latin typeface="SimHei" panose="02010609060101010101" pitchFamily="49" charset="-122"/>
                <a:ea typeface="SimHei" panose="02010609060101010101" pitchFamily="49" charset="-122"/>
              </a:rPr>
              <a:t>2021-</a:t>
            </a:r>
            <a:r>
              <a:rPr lang="zh-TW" altLang="en-US" sz="2000" b="1" dirty="0">
                <a:latin typeface="SimHei" panose="02010609060101010101" pitchFamily="49" charset="-122"/>
                <a:ea typeface="SimHei" panose="02010609060101010101" pitchFamily="49" charset="-122"/>
              </a:rPr>
              <a:t>今：清华大学计算社会科学平台  副主任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2021-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今：清华大学苏世民学院  论文导师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2020-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今：上海交通大学中国发展研究院  “流动的中国”网络研究员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2019-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今：清华大学数据治理研究中心  副主任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2019-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今：</a:t>
            </a: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APSR, AJPS, JOP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等学术期刊  匿名评审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SimHei" panose="02010609060101010101" pitchFamily="49" charset="-122"/>
                <a:ea typeface="SimHei" panose="02010609060101010101" pitchFamily="49" charset="-122"/>
              </a:rPr>
              <a:t>2015-2018</a:t>
            </a:r>
            <a:r>
              <a:rPr lang="zh-TW" altLang="en-US" sz="2000" dirty="0">
                <a:latin typeface="SimHei" panose="02010609060101010101" pitchFamily="49" charset="-122"/>
                <a:ea typeface="SimHei" panose="02010609060101010101" pitchFamily="49" charset="-122"/>
              </a:rPr>
              <a:t>：爱荷华社会科学研究中心  统计学顾问</a:t>
            </a:r>
          </a:p>
          <a:p>
            <a:endParaRPr kumimoji="1" lang="zh-TW" altLang="en-US" sz="20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FB063C4-B881-8EED-8C89-6FE86BC4745F}"/>
              </a:ext>
            </a:extLst>
          </p:cNvPr>
          <p:cNvSpPr txBox="1"/>
          <p:nvPr/>
        </p:nvSpPr>
        <p:spPr>
          <a:xfrm>
            <a:off x="10759440" y="6289040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2/13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818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EE29687C-F132-E7C4-3C1F-FFCC596B9D2B}"/>
              </a:ext>
            </a:extLst>
          </p:cNvPr>
          <p:cNvSpPr txBox="1"/>
          <p:nvPr/>
        </p:nvSpPr>
        <p:spPr>
          <a:xfrm>
            <a:off x="730183" y="412282"/>
            <a:ext cx="18098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学术成果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3ECA066-1DC0-DD16-4D7A-6AD489A93A92}"/>
              </a:ext>
            </a:extLst>
          </p:cNvPr>
          <p:cNvSpPr txBox="1"/>
          <p:nvPr/>
        </p:nvSpPr>
        <p:spPr>
          <a:xfrm>
            <a:off x="1325217" y="873947"/>
            <a:ext cx="9541566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总共发表</a:t>
            </a:r>
            <a:r>
              <a:rPr lang="en-US" altLang="zh-TW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22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篇，包含</a:t>
            </a:r>
            <a:r>
              <a:rPr lang="en-US" altLang="zh-TW" sz="2400" dirty="0">
                <a:latin typeface="SimHei" panose="02010609060101010101" pitchFamily="49" charset="-122"/>
                <a:ea typeface="SimHei" panose="02010609060101010101" pitchFamily="49" charset="-122"/>
              </a:rPr>
              <a:t>SCI/SSCI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共</a:t>
            </a:r>
            <a:r>
              <a:rPr lang="en-US" altLang="zh-TW" sz="2400" dirty="0">
                <a:latin typeface="SimHei" panose="02010609060101010101" pitchFamily="49" charset="-122"/>
                <a:ea typeface="SimHei" panose="02010609060101010101" pitchFamily="49" charset="-122"/>
              </a:rPr>
              <a:t>15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篇，</a:t>
            </a:r>
            <a:r>
              <a:rPr lang="en-US" altLang="zh-TW" sz="2400" dirty="0">
                <a:latin typeface="SimHei" panose="02010609060101010101" pitchFamily="49" charset="-122"/>
                <a:ea typeface="SimHei" panose="02010609060101010101" pitchFamily="49" charset="-122"/>
              </a:rPr>
              <a:t>CSSCI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共</a:t>
            </a:r>
            <a:r>
              <a:rPr lang="en-US" altLang="zh-TW" sz="2400" dirty="0">
                <a:latin typeface="SimHei" panose="02010609060101010101" pitchFamily="49" charset="-122"/>
                <a:ea typeface="SimHei" panose="02010609060101010101" pitchFamily="49" charset="-122"/>
              </a:rPr>
              <a:t>2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篇</a:t>
            </a:r>
            <a:b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其中</a:t>
            </a:r>
            <a:r>
              <a:rPr lang="en-US" altLang="zh-TW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A+</a:t>
            </a:r>
            <a:r>
              <a:rPr lang="zh-TW" altLang="en-US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类文章</a:t>
            </a:r>
            <a:r>
              <a:rPr lang="en-US" altLang="zh-TW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7</a:t>
            </a:r>
            <a:r>
              <a:rPr lang="zh-TW" altLang="en-US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篇</a:t>
            </a:r>
            <a:r>
              <a:rPr lang="en-US" altLang="zh-TW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顶刊</a:t>
            </a:r>
            <a:r>
              <a:rPr lang="en-US" altLang="zh-TW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2</a:t>
            </a:r>
            <a:r>
              <a:rPr lang="zh-TW" altLang="en-US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篇</a:t>
            </a:r>
            <a:r>
              <a:rPr lang="en-US" altLang="zh-TW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，</a:t>
            </a:r>
            <a:r>
              <a:rPr lang="en-US" altLang="zh-TW" sz="2400" dirty="0">
                <a:latin typeface="SimHei" panose="02010609060101010101" pitchFamily="49" charset="-122"/>
                <a:ea typeface="SimHei" panose="02010609060101010101" pitchFamily="49" charset="-122"/>
              </a:rPr>
              <a:t>A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类文章</a:t>
            </a:r>
            <a:r>
              <a:rPr lang="en-US" altLang="zh-TW" sz="2400" dirty="0">
                <a:latin typeface="SimHei" panose="02010609060101010101" pitchFamily="49" charset="-122"/>
                <a:ea typeface="SimHei" panose="02010609060101010101" pitchFamily="49" charset="-122"/>
              </a:rPr>
              <a:t>5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篇</a:t>
            </a:r>
            <a:endParaRPr lang="en-US" altLang="zh-TW" sz="24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algn="ctr"/>
            <a:endParaRPr lang="zh-TW" altLang="en-US" sz="24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TW" altLang="en-US" sz="2400" b="1" dirty="0">
                <a:latin typeface="SimHei" panose="02010609060101010101" pitchFamily="49" charset="-122"/>
                <a:ea typeface="SimHei" panose="02010609060101010101" pitchFamily="49" charset="-122"/>
              </a:rPr>
              <a:t>独立性高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：入职以来论文</a:t>
            </a:r>
            <a:r>
              <a:rPr lang="en-US" altLang="zh-TW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100%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为一作</a:t>
            </a:r>
            <a:r>
              <a:rPr lang="en-US" altLang="zh-TW" sz="2400" dirty="0">
                <a:latin typeface="SimHei" panose="02010609060101010101" pitchFamily="49" charset="-122"/>
                <a:ea typeface="SimHei" panose="02010609060101010101" pitchFamily="49" charset="-122"/>
              </a:rPr>
              <a:t>/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通讯，</a:t>
            </a:r>
            <a:r>
              <a:rPr lang="zh-TW" altLang="en-US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三分之一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为独立作者。</a:t>
            </a:r>
            <a:endParaRPr lang="en-US" altLang="zh-TW" sz="24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TW" sz="900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b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zh-TW" altLang="en-US" sz="2400" b="1" dirty="0">
                <a:latin typeface="SimHei" panose="02010609060101010101" pitchFamily="49" charset="-122"/>
                <a:ea typeface="SimHei" panose="02010609060101010101" pitchFamily="49" charset="-122"/>
              </a:rPr>
              <a:t>创新型强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：国际顶刊发表高水平论文</a:t>
            </a:r>
            <a:r>
              <a:rPr lang="zh-CN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  <a:endParaRPr lang="zh-TW" altLang="en-US" sz="24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创刊以来大陆一作</a:t>
            </a:r>
            <a:r>
              <a:rPr lang="en-US" altLang="zh-TW" sz="2400" dirty="0">
                <a:latin typeface="SimHei" panose="02010609060101010101" pitchFamily="49" charset="-122"/>
                <a:ea typeface="SimHei" panose="02010609060101010101" pitchFamily="49" charset="-122"/>
              </a:rPr>
              <a:t>/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通讯作者文章</a:t>
            </a:r>
            <a:r>
              <a:rPr lang="zh-TW" altLang="en-US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前</a:t>
            </a:r>
            <a:r>
              <a:rPr lang="en-US" altLang="zh-TW" sz="2400" b="1" dirty="0">
                <a:solidFill>
                  <a:srgbClr val="C15134"/>
                </a:solidFill>
                <a:latin typeface="Times" pitchFamily="2" charset="0"/>
                <a:ea typeface="SimHei" panose="02010609060101010101" pitchFamily="49" charset="-122"/>
              </a:rPr>
              <a:t>10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篇之一；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学科三大顶刊</a:t>
            </a:r>
            <a:r>
              <a:rPr lang="zh-TW" altLang="en-US" sz="2400" dirty="0">
                <a:latin typeface="Times" pitchFamily="2" charset="0"/>
                <a:ea typeface="SimHei" panose="02010609060101010101" pitchFamily="49" charset="-122"/>
              </a:rPr>
              <a:t>（</a:t>
            </a:r>
            <a:r>
              <a:rPr lang="en-US" altLang="zh-TW" sz="2400" dirty="0">
                <a:latin typeface="Calibri" panose="020F0502020204030204" pitchFamily="34" charset="0"/>
                <a:ea typeface="SimHei" panose="02010609060101010101" pitchFamily="49" charset="-122"/>
                <a:cs typeface="Calibri" panose="020F0502020204030204" pitchFamily="34" charset="0"/>
              </a:rPr>
              <a:t>APSR, AJPS, JOP</a:t>
            </a:r>
            <a:r>
              <a:rPr lang="zh-TW" altLang="en-US" sz="2400" dirty="0">
                <a:latin typeface="Times" pitchFamily="2" charset="0"/>
                <a:ea typeface="SimHei" panose="02010609060101010101" pitchFamily="49" charset="-122"/>
              </a:rPr>
              <a:t>）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已发</a:t>
            </a:r>
            <a:r>
              <a:rPr lang="zh-TW" altLang="en-US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其二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；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国际政治学首刊</a:t>
            </a:r>
            <a:r>
              <a:rPr lang="zh-TW" altLang="en-US" sz="2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首位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大陆（共同）一作</a:t>
            </a:r>
            <a:r>
              <a:rPr lang="en-US" altLang="zh-TW" sz="2400" dirty="0">
                <a:latin typeface="SimHei" panose="02010609060101010101" pitchFamily="49" charset="-122"/>
                <a:ea typeface="SimHei" panose="02010609060101010101" pitchFamily="49" charset="-122"/>
              </a:rPr>
              <a:t>+</a:t>
            </a:r>
            <a:r>
              <a:rPr lang="zh-TW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通讯</a:t>
            </a:r>
            <a:r>
              <a:rPr lang="zh-CN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  <a:endParaRPr lang="zh-TW" altLang="en-US" sz="24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kumimoji="1" lang="zh-TW" altLang="en-US" sz="20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2CC5BFB-68D3-DB2E-0866-27D19F86F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750" y="4202112"/>
            <a:ext cx="9842500" cy="233680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C84AA43B-941A-250E-CA64-2B2FAD72FEA4}"/>
              </a:ext>
            </a:extLst>
          </p:cNvPr>
          <p:cNvSpPr txBox="1"/>
          <p:nvPr/>
        </p:nvSpPr>
        <p:spPr>
          <a:xfrm>
            <a:off x="10759440" y="6289040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3/13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576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A516FF15-FE5E-0881-C713-3CE6FC58B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960" y="946736"/>
            <a:ext cx="8912339" cy="5742414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2C75D2E-5B31-F193-0933-99554A002191}"/>
              </a:ext>
            </a:extLst>
          </p:cNvPr>
          <p:cNvSpPr txBox="1"/>
          <p:nvPr/>
        </p:nvSpPr>
        <p:spPr>
          <a:xfrm>
            <a:off x="730183" y="412282"/>
            <a:ext cx="44216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研究内容：理论</a:t>
            </a:r>
            <a:r>
              <a:rPr kumimoji="1" lang="en-US" altLang="zh-TW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-</a:t>
            </a:r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方法“</a:t>
            </a:r>
            <a:r>
              <a:rPr kumimoji="1" lang="zh-TW" altLang="en-US" sz="2200" b="1" u="sng" dirty="0">
                <a:solidFill>
                  <a:srgbClr val="C15134"/>
                </a:solidFill>
                <a:latin typeface="SimSong" panose="02020300000000000000" pitchFamily="18" charset="-122"/>
                <a:ea typeface="SimSong" panose="02020300000000000000" pitchFamily="18" charset="-122"/>
              </a:rPr>
              <a:t>双螺旋</a:t>
            </a:r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”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3B0BB0C-99B8-88BF-621E-B155E21ABA17}"/>
              </a:ext>
            </a:extLst>
          </p:cNvPr>
          <p:cNvSpPr txBox="1"/>
          <p:nvPr/>
        </p:nvSpPr>
        <p:spPr>
          <a:xfrm>
            <a:off x="10759440" y="6289040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4/13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402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1000C3FE-E06C-13EB-C4BC-7882472C7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183" y="1086522"/>
            <a:ext cx="5961073" cy="539365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F4AEAD1-8786-F3DE-1269-31C1A7FCFC6E}"/>
              </a:ext>
            </a:extLst>
          </p:cNvPr>
          <p:cNvSpPr txBox="1"/>
          <p:nvPr/>
        </p:nvSpPr>
        <p:spPr>
          <a:xfrm>
            <a:off x="562984" y="443060"/>
            <a:ext cx="44216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学术贡献</a:t>
            </a:r>
            <a:r>
              <a:rPr kumimoji="1" lang="en-US" altLang="zh-TW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I: </a:t>
            </a:r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大众政治反馈理论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3012D54-5121-B072-946F-488ADFAAA68E}"/>
              </a:ext>
            </a:extLst>
          </p:cNvPr>
          <p:cNvSpPr txBox="1"/>
          <p:nvPr/>
        </p:nvSpPr>
        <p:spPr>
          <a:xfrm>
            <a:off x="6691256" y="873947"/>
            <a:ext cx="493776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Times" pitchFamily="2" charset="0"/>
                <a:ea typeface="SimHei" panose="02010609060101010101" pitchFamily="49" charset="-122"/>
              </a:rPr>
              <a:t>代表作</a:t>
            </a:r>
            <a:endParaRPr lang="en-US" altLang="zh-TW" sz="1600" b="1" dirty="0">
              <a:latin typeface="Times" pitchFamily="2" charset="0"/>
              <a:ea typeface="SimHei" panose="02010609060101010101" pitchFamily="49" charset="-122"/>
            </a:endParaRPr>
          </a:p>
          <a:p>
            <a:endParaRPr lang="zh-TW" altLang="en-US" sz="1600" dirty="0">
              <a:latin typeface="Times" pitchFamily="2" charset="0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600" dirty="0">
                <a:ea typeface="SimHei" panose="02010609060101010101" pitchFamily="49" charset="-122"/>
              </a:rPr>
              <a:t>Tai, Y., 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Hu, Y.*</a:t>
            </a:r>
            <a:r>
              <a:rPr lang="en-US" altLang="zh-TW" sz="1600" dirty="0">
                <a:solidFill>
                  <a:srgbClr val="C15134"/>
                </a:solidFill>
                <a:ea typeface="SimHei" panose="02010609060101010101" pitchFamily="49" charset="-122"/>
              </a:rPr>
              <a:t>, </a:t>
            </a:r>
            <a:r>
              <a:rPr lang="en-US" altLang="zh-TW" sz="1600" dirty="0">
                <a:ea typeface="SimHei" panose="02010609060101010101" pitchFamily="49" charset="-122"/>
              </a:rPr>
              <a:t>&amp; </a:t>
            </a:r>
            <a:r>
              <a:rPr lang="en-US" altLang="zh-TW" sz="1600" dirty="0" err="1">
                <a:ea typeface="SimHei" panose="02010609060101010101" pitchFamily="49" charset="-122"/>
              </a:rPr>
              <a:t>Solt</a:t>
            </a:r>
            <a:r>
              <a:rPr lang="en-US" altLang="zh-TW" sz="1600" dirty="0">
                <a:ea typeface="SimHei" panose="02010609060101010101" pitchFamily="49" charset="-122"/>
              </a:rPr>
              <a:t>, F. (2022). Democracy, Public Support, and Measurement Uncertainty. </a:t>
            </a:r>
            <a:r>
              <a:rPr lang="en-US" altLang="zh-TW" sz="1600" i="1" dirty="0">
                <a:ea typeface="SimHei" panose="02010609060101010101" pitchFamily="49" charset="-122"/>
              </a:rPr>
              <a:t>American Political Science Review</a:t>
            </a:r>
            <a:r>
              <a:rPr lang="en-US" altLang="zh-TW" sz="1600" dirty="0">
                <a:ea typeface="SimHei" panose="02010609060101010101" pitchFamily="49" charset="-122"/>
              </a:rPr>
              <a:t>, Forthcoming.(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SSCI A+</a:t>
            </a:r>
            <a:r>
              <a:rPr lang="en-US" altLang="zh-TW" sz="1600" dirty="0">
                <a:solidFill>
                  <a:srgbClr val="C15134"/>
                </a:solidFill>
                <a:ea typeface="SimHei" panose="02010609060101010101" pitchFamily="49" charset="-122"/>
              </a:rPr>
              <a:t>, </a:t>
            </a:r>
            <a:r>
              <a:rPr lang="en-US" altLang="zh-TW" sz="1600" dirty="0">
                <a:ea typeface="SimHei" panose="02010609060101010101" pitchFamily="49" charset="-122"/>
              </a:rPr>
              <a:t>IF: 7.828, 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"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政治学三大刊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"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第一</a:t>
            </a:r>
            <a:r>
              <a:rPr lang="zh-TW" altLang="en-US" sz="1600" dirty="0">
                <a:ea typeface="SimHei" panose="02010609060101010101" pitchFamily="49" charset="-122"/>
              </a:rPr>
              <a:t>，创刊</a:t>
            </a:r>
            <a:r>
              <a:rPr lang="en-US" altLang="zh-TW" sz="1600" dirty="0">
                <a:ea typeface="SimHei" panose="02010609060101010101" pitchFamily="49" charset="-122"/>
              </a:rPr>
              <a:t>116</a:t>
            </a:r>
            <a:r>
              <a:rPr lang="zh-TW" altLang="en-US" sz="1600" dirty="0">
                <a:ea typeface="SimHei" panose="02010609060101010101" pitchFamily="49" charset="-122"/>
              </a:rPr>
              <a:t>年来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第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1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篇大陆作者作为一作（共同）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+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通讯</a:t>
            </a:r>
            <a:r>
              <a:rPr lang="zh-TW" altLang="en-US" sz="1600" dirty="0">
                <a:ea typeface="SimHei" panose="02010609060101010101" pitchFamily="49" charset="-122"/>
              </a:rPr>
              <a:t>的发表文章</a:t>
            </a:r>
            <a:r>
              <a:rPr lang="en-US" altLang="zh-TW" sz="1600" dirty="0">
                <a:ea typeface="SimHei" panose="02010609060101010101" pitchFamily="49" charset="-12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600" dirty="0"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Hu, Y.*</a:t>
            </a:r>
            <a:r>
              <a:rPr lang="en-US" altLang="zh-TW" sz="1600" dirty="0">
                <a:solidFill>
                  <a:srgbClr val="C15134"/>
                </a:solidFill>
                <a:ea typeface="SimHei" panose="02010609060101010101" pitchFamily="49" charset="-122"/>
              </a:rPr>
              <a:t> </a:t>
            </a:r>
            <a:r>
              <a:rPr lang="en-US" altLang="zh-TW" sz="1600" dirty="0">
                <a:ea typeface="SimHei" panose="02010609060101010101" pitchFamily="49" charset="-122"/>
              </a:rPr>
              <a:t>(2020). Culture Marker Versus Authority Marker: How Do Language Attitudes Affect Political Trust? </a:t>
            </a:r>
            <a:r>
              <a:rPr lang="en-US" altLang="zh-TW" sz="1600" i="1" dirty="0">
                <a:ea typeface="SimHei" panose="02010609060101010101" pitchFamily="49" charset="-122"/>
              </a:rPr>
              <a:t>Political Psychology</a:t>
            </a:r>
            <a:r>
              <a:rPr lang="en-US" altLang="zh-TW" sz="1600" dirty="0">
                <a:ea typeface="SimHei" panose="02010609060101010101" pitchFamily="49" charset="-122"/>
              </a:rPr>
              <a:t>, 41(4), 699–716. (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SSCI A+</a:t>
            </a:r>
            <a:r>
              <a:rPr lang="en-US" altLang="zh-TW" sz="1600" dirty="0">
                <a:solidFill>
                  <a:srgbClr val="C15134"/>
                </a:solidFill>
                <a:ea typeface="SimHei" panose="02010609060101010101" pitchFamily="49" charset="-122"/>
              </a:rPr>
              <a:t>, </a:t>
            </a:r>
            <a:r>
              <a:rPr lang="en-US" altLang="zh-TW" sz="1600" dirty="0">
                <a:ea typeface="SimHei" panose="02010609060101010101" pitchFamily="49" charset="-122"/>
              </a:rPr>
              <a:t>IF: 4.333</a:t>
            </a:r>
            <a:r>
              <a:rPr lang="zh-TW" altLang="en-US" sz="1600" dirty="0">
                <a:ea typeface="SimHei" panose="02010609060101010101" pitchFamily="49" charset="-122"/>
              </a:rPr>
              <a:t>，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社会心理学期刊国际排名第七</a:t>
            </a:r>
            <a:r>
              <a:rPr lang="zh-TW" altLang="en-US" sz="1600" dirty="0">
                <a:ea typeface="SimHei" panose="02010609060101010101" pitchFamily="49" charset="-122"/>
              </a:rPr>
              <a:t>，创刊</a:t>
            </a:r>
            <a:r>
              <a:rPr lang="en-US" altLang="zh-TW" sz="1600" dirty="0">
                <a:ea typeface="SimHei" panose="02010609060101010101" pitchFamily="49" charset="-122"/>
              </a:rPr>
              <a:t>42</a:t>
            </a:r>
            <a:r>
              <a:rPr lang="zh-TW" altLang="en-US" sz="1600" dirty="0">
                <a:ea typeface="SimHei" panose="02010609060101010101" pitchFamily="49" charset="-122"/>
              </a:rPr>
              <a:t>年来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第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2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篇大陆学者独作文章</a:t>
            </a:r>
            <a:r>
              <a:rPr lang="en-US" altLang="zh-TW" sz="1600" dirty="0">
                <a:ea typeface="SimHei" panose="02010609060101010101" pitchFamily="49" charset="-12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600" dirty="0"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600" dirty="0" err="1">
                <a:ea typeface="SimHei" panose="02010609060101010101" pitchFamily="49" charset="-122"/>
              </a:rPr>
              <a:t>Solt</a:t>
            </a:r>
            <a:r>
              <a:rPr lang="en-US" altLang="zh-TW" sz="1600" dirty="0">
                <a:ea typeface="SimHei" panose="02010609060101010101" pitchFamily="49" charset="-122"/>
              </a:rPr>
              <a:t>, F., 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Hu, Y</a:t>
            </a:r>
            <a:r>
              <a:rPr lang="en-US" altLang="zh-TW" sz="1600" b="1" dirty="0">
                <a:ea typeface="SimHei" panose="02010609060101010101" pitchFamily="49" charset="-122"/>
              </a:rPr>
              <a:t>.</a:t>
            </a:r>
            <a:r>
              <a:rPr lang="en-US" altLang="zh-TW" sz="1600" dirty="0">
                <a:ea typeface="SimHei" panose="02010609060101010101" pitchFamily="49" charset="-122"/>
              </a:rPr>
              <a:t>, Hudson, K., Song, J., &amp; Yu, D. “</a:t>
            </a:r>
            <a:r>
              <a:rPr lang="en-US" altLang="zh-TW" sz="1600" dirty="0" err="1">
                <a:ea typeface="SimHei" panose="02010609060101010101" pitchFamily="49" charset="-122"/>
              </a:rPr>
              <a:t>Erico</a:t>
            </a:r>
            <a:r>
              <a:rPr lang="en-US" altLang="zh-TW" sz="1600" dirty="0">
                <a:ea typeface="SimHei" panose="02010609060101010101" pitchFamily="49" charset="-122"/>
              </a:rPr>
              <a:t>.” (2017). Economic Inequality and Class Consciousness. </a:t>
            </a:r>
            <a:r>
              <a:rPr lang="en-US" altLang="zh-TW" sz="1600" i="1" dirty="0">
                <a:ea typeface="SimHei" panose="02010609060101010101" pitchFamily="49" charset="-122"/>
              </a:rPr>
              <a:t>The Journal of Politics</a:t>
            </a:r>
            <a:r>
              <a:rPr lang="en-US" altLang="zh-TW" sz="1600" dirty="0">
                <a:ea typeface="SimHei" panose="02010609060101010101" pitchFamily="49" charset="-122"/>
              </a:rPr>
              <a:t>, 79(3), 1079–1083. (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SSCI A+</a:t>
            </a:r>
            <a:r>
              <a:rPr lang="en-US" altLang="zh-TW" sz="1600" dirty="0">
                <a:ea typeface="SimHei" panose="02010609060101010101" pitchFamily="49" charset="-122"/>
              </a:rPr>
              <a:t>, IF: 3.458</a:t>
            </a:r>
            <a:r>
              <a:rPr lang="zh-TW" altLang="en-US" sz="1600" dirty="0">
                <a:ea typeface="SimHei" panose="02010609060101010101" pitchFamily="49" charset="-122"/>
              </a:rPr>
              <a:t>，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"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政治学三大刊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"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第三</a:t>
            </a:r>
            <a:r>
              <a:rPr lang="zh-TW" altLang="en-US" sz="1600" dirty="0">
                <a:ea typeface="SimHei" panose="02010609060101010101" pitchFamily="49" charset="-122"/>
              </a:rPr>
              <a:t>，创刊</a:t>
            </a:r>
            <a:r>
              <a:rPr lang="en-US" altLang="zh-TW" sz="1600" dirty="0">
                <a:ea typeface="SimHei" panose="02010609060101010101" pitchFamily="49" charset="-122"/>
              </a:rPr>
              <a:t>54</a:t>
            </a:r>
            <a:r>
              <a:rPr lang="zh-TW" altLang="en-US" sz="1600" dirty="0">
                <a:ea typeface="SimHei" panose="02010609060101010101" pitchFamily="49" charset="-122"/>
              </a:rPr>
              <a:t>年来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第</a:t>
            </a:r>
            <a:r>
              <a:rPr lang="en-US" altLang="zh-TW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2</a:t>
            </a:r>
            <a:r>
              <a:rPr lang="zh-TW" altLang="en-US" sz="1600" b="1" dirty="0">
                <a:solidFill>
                  <a:srgbClr val="C15134"/>
                </a:solidFill>
                <a:ea typeface="SimHei" panose="02010609060101010101" pitchFamily="49" charset="-122"/>
              </a:rPr>
              <a:t>篇大陆学者发表文章</a:t>
            </a:r>
            <a:r>
              <a:rPr lang="en-US" altLang="zh-TW" sz="1600" dirty="0">
                <a:ea typeface="SimHei" panose="02010609060101010101" pitchFamily="49" charset="-12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600" dirty="0">
              <a:latin typeface="Times" pitchFamily="2" charset="0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Times" pitchFamily="2" charset="0"/>
                <a:ea typeface="SimHei" panose="02010609060101010101" pitchFamily="49" charset="-122"/>
              </a:rPr>
              <a:t>季程远和</a:t>
            </a:r>
            <a:r>
              <a:rPr lang="zh-TW" altLang="en-US" sz="1600" b="1" dirty="0">
                <a:solidFill>
                  <a:srgbClr val="C15134"/>
                </a:solidFill>
                <a:latin typeface="Times" pitchFamily="2" charset="0"/>
                <a:ea typeface="SimHei" panose="02010609060101010101" pitchFamily="49" charset="-122"/>
              </a:rPr>
              <a:t>胡悦*</a:t>
            </a:r>
            <a:r>
              <a:rPr lang="en-US" altLang="zh-TW" sz="1600" dirty="0">
                <a:latin typeface="Times" pitchFamily="2" charset="0"/>
                <a:ea typeface="SimHei" panose="02010609060101010101" pitchFamily="49" charset="-122"/>
              </a:rPr>
              <a:t>《</a:t>
            </a:r>
            <a:r>
              <a:rPr lang="zh-TW" altLang="en-US" sz="1600" dirty="0">
                <a:latin typeface="Times" pitchFamily="2" charset="0"/>
                <a:ea typeface="SimHei" panose="02010609060101010101" pitchFamily="49" charset="-122"/>
              </a:rPr>
              <a:t>经济发展与纵向获得感</a:t>
            </a:r>
            <a:r>
              <a:rPr lang="en-US" altLang="zh-TW" sz="1600" dirty="0">
                <a:latin typeface="Times" pitchFamily="2" charset="0"/>
                <a:ea typeface="SimHei" panose="02010609060101010101" pitchFamily="49" charset="-122"/>
              </a:rPr>
              <a:t>》. 《</a:t>
            </a:r>
            <a:r>
              <a:rPr lang="zh-TW" altLang="en-US" sz="1600" dirty="0">
                <a:latin typeface="Times" pitchFamily="2" charset="0"/>
                <a:ea typeface="SimHei" panose="02010609060101010101" pitchFamily="49" charset="-122"/>
              </a:rPr>
              <a:t>公共行政评论</a:t>
            </a:r>
            <a:r>
              <a:rPr lang="en-US" altLang="zh-TW" sz="1600" dirty="0">
                <a:latin typeface="Times" pitchFamily="2" charset="0"/>
                <a:ea typeface="SimHei" panose="02010609060101010101" pitchFamily="49" charset="-122"/>
              </a:rPr>
              <a:t>》2022</a:t>
            </a:r>
            <a:r>
              <a:rPr lang="zh-TW" altLang="en-US" sz="1600" dirty="0">
                <a:latin typeface="Times" pitchFamily="2" charset="0"/>
                <a:ea typeface="SimHei" panose="02010609060101010101" pitchFamily="49" charset="-122"/>
              </a:rPr>
              <a:t>年</a:t>
            </a:r>
            <a:r>
              <a:rPr lang="en-US" altLang="zh-TW" sz="1600" dirty="0">
                <a:latin typeface="Times" pitchFamily="2" charset="0"/>
                <a:ea typeface="SimHei" panose="02010609060101010101" pitchFamily="49" charset="-122"/>
              </a:rPr>
              <a:t>86(2): 4-21 (</a:t>
            </a:r>
            <a:r>
              <a:rPr lang="en-US" altLang="zh-TW" sz="1600" b="1" dirty="0">
                <a:solidFill>
                  <a:srgbClr val="C15134"/>
                </a:solidFill>
                <a:latin typeface="Times" pitchFamily="2" charset="0"/>
                <a:ea typeface="SimHei" panose="02010609060101010101" pitchFamily="49" charset="-122"/>
              </a:rPr>
              <a:t>CSSCI A</a:t>
            </a:r>
            <a:r>
              <a:rPr lang="en-US" altLang="zh-TW" sz="1600" dirty="0">
                <a:latin typeface="Times" pitchFamily="2" charset="0"/>
                <a:ea typeface="SimHei" panose="02010609060101010101" pitchFamily="49" charset="-122"/>
              </a:rPr>
              <a:t>, IF: 3.558)</a:t>
            </a:r>
          </a:p>
          <a:p>
            <a:endParaRPr kumimoji="1" lang="zh-TW" altLang="en-US" sz="1600" dirty="0">
              <a:latin typeface="Times" pitchFamily="2" charset="0"/>
              <a:ea typeface="SimHei" panose="02010609060101010101" pitchFamily="49" charset="-122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AE16033-8EC5-DA51-CA48-D92C73CA623C}"/>
              </a:ext>
            </a:extLst>
          </p:cNvPr>
          <p:cNvSpPr txBox="1"/>
          <p:nvPr/>
        </p:nvSpPr>
        <p:spPr>
          <a:xfrm>
            <a:off x="10759440" y="6289040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5/13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173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FC549635-4392-C617-D5B9-D89FA8293A35}"/>
              </a:ext>
            </a:extLst>
          </p:cNvPr>
          <p:cNvSpPr txBox="1"/>
          <p:nvPr/>
        </p:nvSpPr>
        <p:spPr>
          <a:xfrm>
            <a:off x="529461" y="423433"/>
            <a:ext cx="44216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学术贡献</a:t>
            </a:r>
            <a:r>
              <a:rPr kumimoji="1" lang="en-US" altLang="zh-TW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II: </a:t>
            </a:r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前沿实证方法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0F3AF58-5742-FC01-A5B8-7216DFE79E61}"/>
              </a:ext>
            </a:extLst>
          </p:cNvPr>
          <p:cNvSpPr txBox="1"/>
          <p:nvPr/>
        </p:nvSpPr>
        <p:spPr>
          <a:xfrm>
            <a:off x="1011219" y="1124148"/>
            <a:ext cx="425215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Times" pitchFamily="2" charset="0"/>
                <a:ea typeface="SimHei" panose="02010609060101010101" pitchFamily="49" charset="-122"/>
              </a:rPr>
              <a:t>创新点</a:t>
            </a:r>
            <a:r>
              <a:rPr lang="en-US" altLang="zh-TW" sz="1600" dirty="0">
                <a:latin typeface="Times" pitchFamily="2" charset="0"/>
                <a:ea typeface="SimHei" panose="02010609060101010101" pitchFamily="49" charset="-122"/>
              </a:rPr>
              <a:t>: 1. </a:t>
            </a:r>
            <a:r>
              <a:rPr lang="zh-TW" altLang="en-US" sz="1600" dirty="0">
                <a:latin typeface="Times" pitchFamily="2" charset="0"/>
                <a:ea typeface="SimHei" panose="02010609060101010101" pitchFamily="49" charset="-122"/>
              </a:rPr>
              <a:t>以新方法推进经典议题</a:t>
            </a:r>
            <a:endParaRPr lang="en-US" altLang="zh-TW" sz="1600" dirty="0">
              <a:latin typeface="Times" pitchFamily="2" charset="0"/>
              <a:ea typeface="SimHei" panose="02010609060101010101" pitchFamily="49" charset="-122"/>
            </a:endParaRPr>
          </a:p>
          <a:p>
            <a:endParaRPr lang="zh-TW" altLang="en-US" dirty="0">
              <a:latin typeface="Times" pitchFamily="2" charset="0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>
                <a:ea typeface="SimHei" panose="02010609060101010101" pitchFamily="49" charset="-122"/>
              </a:rPr>
              <a:t>社会期望偏差</a:t>
            </a:r>
            <a:r>
              <a:rPr lang="en-US" altLang="zh-TW" sz="1400" dirty="0">
                <a:ea typeface="SimHei" panose="02010609060101010101" pitchFamily="49" charset="-122"/>
              </a:rPr>
              <a:t>:  Tang, W., &amp; </a:t>
            </a:r>
            <a:r>
              <a:rPr lang="en-US" altLang="zh-TW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Hu, Y.* </a:t>
            </a:r>
            <a:r>
              <a:rPr lang="en-US" altLang="zh-TW" sz="1400" dirty="0">
                <a:ea typeface="SimHei" panose="02010609060101010101" pitchFamily="49" charset="-122"/>
              </a:rPr>
              <a:t>(2022). Detecting Grassroots Bribery and its Sources in China: A Survey Experimental Approach. Journal of Contemporary China, Forthcoming. (</a:t>
            </a:r>
            <a:r>
              <a:rPr lang="en-US" altLang="zh-TW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SSCI A+</a:t>
            </a:r>
            <a:r>
              <a:rPr lang="en-US" altLang="zh-TW" sz="1400" dirty="0">
                <a:ea typeface="SimHei" panose="02010609060101010101" pitchFamily="49" charset="-122"/>
              </a:rPr>
              <a:t>, IF: 3.748</a:t>
            </a:r>
            <a:r>
              <a:rPr lang="zh-TW" altLang="en-US" sz="1400" dirty="0">
                <a:ea typeface="SimHei" panose="02010609060101010101" pitchFamily="49" charset="-122"/>
              </a:rPr>
              <a:t>，</a:t>
            </a:r>
            <a:r>
              <a:rPr lang="zh-TW" altLang="en-US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地区研究期刊国际排名第二</a:t>
            </a:r>
            <a:r>
              <a:rPr lang="en-US" altLang="zh-TW" sz="1400" dirty="0">
                <a:ea typeface="SimHei" panose="02010609060101010101" pitchFamily="49" charset="-12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>
                <a:ea typeface="SimHei" panose="02010609060101010101" pitchFamily="49" charset="-122"/>
              </a:rPr>
              <a:t>大数据因果推断</a:t>
            </a:r>
            <a:r>
              <a:rPr lang="en-US" altLang="zh-TW" sz="1400" dirty="0">
                <a:ea typeface="SimHei" panose="02010609060101010101" pitchFamily="49" charset="-122"/>
              </a:rPr>
              <a:t>: </a:t>
            </a:r>
            <a:r>
              <a:rPr lang="en-US" altLang="zh-TW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Hu, Y.</a:t>
            </a:r>
            <a:r>
              <a:rPr lang="en-US" altLang="zh-TW" sz="1400" dirty="0">
                <a:ea typeface="SimHei" panose="02010609060101010101" pitchFamily="49" charset="-122"/>
              </a:rPr>
              <a:t>, Sun, Y.*&amp;, Lien, D. (2022). The Resistance and Resilience of National Image Building: An Empirical Analysis of Confucius Institute Closures in the U.S. Chinese Journal of International Politics, 15(3), Forthcoming. (</a:t>
            </a:r>
            <a:r>
              <a:rPr lang="en-US" altLang="zh-TW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SSCI A+</a:t>
            </a:r>
            <a:r>
              <a:rPr lang="en-US" altLang="zh-TW" sz="1400" dirty="0">
                <a:ea typeface="SimHei" panose="02010609060101010101" pitchFamily="49" charset="-122"/>
              </a:rPr>
              <a:t>, IF: 3.649)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>
                <a:ea typeface="SimHei" panose="02010609060101010101" pitchFamily="49" charset="-122"/>
              </a:rPr>
              <a:t>跨时空全文本比较</a:t>
            </a:r>
            <a:r>
              <a:rPr lang="en-US" altLang="zh-TW" sz="1400" dirty="0">
                <a:ea typeface="SimHei" panose="02010609060101010101" pitchFamily="49" charset="-122"/>
              </a:rPr>
              <a:t>: </a:t>
            </a:r>
            <a:r>
              <a:rPr lang="en-US" altLang="zh-TW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Hu, Y.* </a:t>
            </a:r>
            <a:r>
              <a:rPr lang="en-US" altLang="zh-TW" sz="1400" dirty="0">
                <a:ea typeface="SimHei" panose="02010609060101010101" pitchFamily="49" charset="-122"/>
              </a:rPr>
              <a:t>(2020). Refocusing Democracy: The Chinese Government’s Framing Strategy in Political Language. Democratization, 72(2), 302–320. (</a:t>
            </a:r>
            <a:r>
              <a:rPr lang="en-US" altLang="zh-TW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SSCI A</a:t>
            </a:r>
            <a:r>
              <a:rPr lang="zh-TW" altLang="en-US" sz="1400" dirty="0">
                <a:ea typeface="SimHei" panose="02010609060101010101" pitchFamily="49" charset="-122"/>
              </a:rPr>
              <a:t>，</a:t>
            </a:r>
            <a:r>
              <a:rPr lang="en-US" altLang="zh-TW" sz="1400" dirty="0">
                <a:ea typeface="SimHei" panose="02010609060101010101" pitchFamily="49" charset="-122"/>
              </a:rPr>
              <a:t>IF: 3.055</a:t>
            </a:r>
            <a:r>
              <a:rPr lang="zh-TW" altLang="en-US" sz="1400" dirty="0">
                <a:ea typeface="SimHei" panose="02010609060101010101" pitchFamily="49" charset="-122"/>
              </a:rPr>
              <a:t>，创刊以来</a:t>
            </a:r>
            <a:r>
              <a:rPr lang="zh-TW" altLang="en-US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第</a:t>
            </a:r>
            <a:r>
              <a:rPr lang="en-US" altLang="zh-TW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4</a:t>
            </a:r>
            <a:r>
              <a:rPr lang="zh-TW" altLang="en-US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篇大陆学者独作文章</a:t>
            </a:r>
            <a:r>
              <a:rPr lang="en-US" altLang="zh-TW" sz="1400" dirty="0">
                <a:ea typeface="SimHei" panose="02010609060101010101" pitchFamily="49" charset="-122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>
                <a:ea typeface="SimHei" panose="02010609060101010101" pitchFamily="49" charset="-122"/>
              </a:rPr>
              <a:t>政治实验方法</a:t>
            </a:r>
            <a:r>
              <a:rPr lang="zh-CN" altLang="en-US" sz="1400" dirty="0">
                <a:ea typeface="SimHei" panose="02010609060101010101" pitchFamily="49" charset="-122"/>
              </a:rPr>
              <a:t>：</a:t>
            </a:r>
            <a:r>
              <a:rPr lang="zh-TW" altLang="en-US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胡悦*</a:t>
            </a:r>
            <a:r>
              <a:rPr lang="en-US" altLang="zh-TW" sz="1400" dirty="0">
                <a:ea typeface="SimHei" panose="02010609060101010101" pitchFamily="49" charset="-122"/>
              </a:rPr>
              <a:t>. (2021). </a:t>
            </a:r>
            <a:r>
              <a:rPr lang="zh-TW" altLang="en-US" sz="1400" dirty="0">
                <a:ea typeface="SimHei" panose="02010609060101010101" pitchFamily="49" charset="-122"/>
              </a:rPr>
              <a:t>实验室实验：政治科学研究的一种有效方法</a:t>
            </a:r>
            <a:r>
              <a:rPr lang="en-US" altLang="zh-TW" sz="1400" dirty="0">
                <a:ea typeface="SimHei" panose="02010609060101010101" pitchFamily="49" charset="-122"/>
              </a:rPr>
              <a:t>? 《</a:t>
            </a:r>
            <a:r>
              <a:rPr lang="zh-TW" altLang="en-US" sz="1400" dirty="0">
                <a:ea typeface="SimHei" panose="02010609060101010101" pitchFamily="49" charset="-122"/>
              </a:rPr>
              <a:t>国外理论动态</a:t>
            </a:r>
            <a:r>
              <a:rPr lang="en-US" altLang="zh-TW" sz="1400" dirty="0">
                <a:ea typeface="SimHei" panose="02010609060101010101" pitchFamily="49" charset="-122"/>
              </a:rPr>
              <a:t>》, 06, 160–171. (</a:t>
            </a:r>
            <a:r>
              <a:rPr lang="en-US" altLang="zh-TW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CSSCI</a:t>
            </a:r>
            <a:r>
              <a:rPr lang="en-US" altLang="zh-TW" sz="1400" dirty="0">
                <a:ea typeface="SimHei" panose="02010609060101010101" pitchFamily="49" charset="-122"/>
              </a:rPr>
              <a:t>, IF: 1.109</a:t>
            </a:r>
            <a:r>
              <a:rPr lang="zh-TW" altLang="en-US" sz="1400" dirty="0">
                <a:ea typeface="SimHei" panose="02010609060101010101" pitchFamily="49" charset="-122"/>
              </a:rPr>
              <a:t>，</a:t>
            </a:r>
            <a:r>
              <a:rPr lang="zh-TW" altLang="en-US" sz="1400" b="1" dirty="0">
                <a:solidFill>
                  <a:srgbClr val="C15134"/>
                </a:solidFill>
                <a:ea typeface="SimHei" panose="02010609060101010101" pitchFamily="49" charset="-122"/>
              </a:rPr>
              <a:t>人大复印报刊资料转载</a:t>
            </a:r>
            <a:r>
              <a:rPr lang="en-US" altLang="zh-TW" sz="1400" dirty="0">
                <a:ea typeface="SimHei" panose="02010609060101010101" pitchFamily="49" charset="-122"/>
              </a:rPr>
              <a:t>)</a:t>
            </a:r>
          </a:p>
          <a:p>
            <a:endParaRPr kumimoji="1" lang="zh-TW" altLang="en-US" dirty="0">
              <a:latin typeface="Times" pitchFamily="2" charset="0"/>
              <a:ea typeface="SimHei" panose="02010609060101010101" pitchFamily="49" charset="-122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09D24D7-B925-D872-8FCE-A25B17761A7E}"/>
              </a:ext>
            </a:extLst>
          </p:cNvPr>
          <p:cNvSpPr txBox="1"/>
          <p:nvPr/>
        </p:nvSpPr>
        <p:spPr>
          <a:xfrm>
            <a:off x="6096000" y="1124148"/>
            <a:ext cx="42521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SimHei" panose="02010609060101010101" pitchFamily="49" charset="-122"/>
                <a:ea typeface="SimHei" panose="02010609060101010101" pitchFamily="49" charset="-122"/>
              </a:rPr>
              <a:t>2.</a:t>
            </a:r>
            <a:r>
              <a:rPr lang="zh-TW" altLang="en-US" sz="1400" dirty="0">
                <a:latin typeface="SimHei" panose="02010609060101010101" pitchFamily="49" charset="-122"/>
                <a:ea typeface="SimHei" panose="02010609060101010101" pitchFamily="49" charset="-122"/>
              </a:rPr>
              <a:t>以方法软件普惠学术研究</a:t>
            </a:r>
            <a:endParaRPr lang="en-US" altLang="zh-TW" sz="14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altLang="zh-TW" sz="14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TW" altLang="en-US" sz="1400" dirty="0">
                <a:latin typeface="SimHei" panose="02010609060101010101" pitchFamily="49" charset="-122"/>
                <a:ea typeface="SimHei" panose="02010609060101010101" pitchFamily="49" charset="-122"/>
              </a:rPr>
              <a:t>全球下载量</a:t>
            </a:r>
            <a:r>
              <a:rPr lang="zh-TW" altLang="en-US" sz="1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屡破十万</a:t>
            </a:r>
            <a:r>
              <a:rPr lang="zh-TW" altLang="en-US" sz="1400" dirty="0">
                <a:latin typeface="SimHei" panose="02010609060101010101" pitchFamily="49" charset="-122"/>
                <a:ea typeface="SimHei" panose="02010609060101010101" pitchFamily="49" charset="-122"/>
              </a:rPr>
              <a:t>：</a:t>
            </a:r>
            <a:endParaRPr lang="en-US" altLang="zh-TW" sz="14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8F31577-9232-3345-E800-06CC6B04F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62812"/>
            <a:ext cx="2444685" cy="1094735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22BBF172-99FF-5D34-6F42-0F1D3833A9F4}"/>
              </a:ext>
            </a:extLst>
          </p:cNvPr>
          <p:cNvSpPr txBox="1"/>
          <p:nvPr/>
        </p:nvSpPr>
        <p:spPr>
          <a:xfrm>
            <a:off x="6063214" y="3142131"/>
            <a:ext cx="2632917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各国、各领域</a:t>
            </a:r>
            <a:r>
              <a:rPr lang="zh-TW" altLang="en-US" sz="1400" dirty="0">
                <a:latin typeface="SimHei" panose="02010609060101010101" pitchFamily="49" charset="-122"/>
                <a:ea typeface="SimHei" panose="02010609060101010101" pitchFamily="49" charset="-122"/>
              </a:rPr>
              <a:t>引用：</a:t>
            </a:r>
            <a:endParaRPr lang="en-US" altLang="zh-TW" sz="14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14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zh-TW" altLang="en-US" sz="1400" i="1" dirty="0">
                <a:latin typeface="SimHei" panose="02010609060101010101" pitchFamily="49" charset="-122"/>
                <a:ea typeface="SimHei" panose="02010609060101010101" pitchFamily="49" charset="-122"/>
              </a:rPr>
              <a:t>政治学</a:t>
            </a:r>
            <a:endParaRPr lang="en-US" altLang="zh-TW" sz="1400" i="1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1400" dirty="0"/>
          </a:p>
          <a:p>
            <a:r>
              <a:rPr lang="en-US" altLang="zh-TW" sz="1400" i="1" dirty="0"/>
              <a:t>American Political Science Review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en-US" altLang="zh-TW" sz="1400" i="1" dirty="0"/>
              <a:t>Journal of Politics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en-US" altLang="zh-TW" sz="1400" i="1" dirty="0"/>
              <a:t>Comparative Political Studies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en-US" altLang="zh-TW" sz="1400" i="1" dirty="0"/>
              <a:t>Public Opinion Quarterly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en-US" altLang="zh-TW" sz="1400" i="1" dirty="0"/>
              <a:t>Policy Studies Journal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en-US" altLang="zh-TW" sz="1400" i="1" dirty="0"/>
              <a:t>Social Science Quarterly</a:t>
            </a:r>
            <a:r>
              <a:rPr lang="en-US" altLang="zh-TW" sz="1400" dirty="0"/>
              <a:t>, </a:t>
            </a:r>
          </a:p>
          <a:p>
            <a:r>
              <a:rPr lang="en-US" altLang="zh-TW" sz="1400" dirty="0"/>
              <a:t>......</a:t>
            </a:r>
          </a:p>
          <a:p>
            <a:endParaRPr kumimoji="1" lang="zh-TW" altLang="en-US" dirty="0">
              <a:latin typeface="Hei" pitchFamily="2" charset="-122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1FFB563E-4AD3-933D-0732-ACF85B3BF5E3}"/>
              </a:ext>
            </a:extLst>
          </p:cNvPr>
          <p:cNvSpPr txBox="1"/>
          <p:nvPr/>
        </p:nvSpPr>
        <p:spPr>
          <a:xfrm>
            <a:off x="9004301" y="3826827"/>
            <a:ext cx="29083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i="1" dirty="0">
                <a:latin typeface="SimHei" panose="02010609060101010101" pitchFamily="49" charset="-122"/>
                <a:ea typeface="SimHei" panose="02010609060101010101" pitchFamily="49" charset="-122"/>
              </a:rPr>
              <a:t>心理、法律、环境、神经</a:t>
            </a:r>
            <a:endParaRPr lang="en-US" altLang="zh-TW" sz="1400" i="1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1400" dirty="0"/>
          </a:p>
          <a:p>
            <a:r>
              <a:rPr lang="en-US" altLang="zh-TW" sz="1400" i="1" dirty="0"/>
              <a:t>Journal of Experimental Psychology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en-US" altLang="zh-TW" sz="1400" i="1" dirty="0"/>
              <a:t>High Court of Justice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en-US" altLang="zh-TW" sz="1400" i="1" dirty="0"/>
              <a:t>Environmental Pollution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en-US" altLang="zh-TW" sz="1400" i="1" dirty="0"/>
              <a:t>Neurobiology of Aging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en-US" altLang="zh-TW" sz="1400" dirty="0"/>
              <a:t>......</a:t>
            </a:r>
          </a:p>
          <a:p>
            <a:endParaRPr lang="en-US" altLang="zh-TW" sz="1400" dirty="0"/>
          </a:p>
          <a:p>
            <a:r>
              <a:rPr lang="en-US" altLang="zh-TW" sz="1400" i="1" dirty="0" err="1"/>
              <a:t>Zeitschrift</a:t>
            </a:r>
            <a:r>
              <a:rPr lang="en-US" altLang="zh-TW" sz="1400" i="1" dirty="0"/>
              <a:t> für </a:t>
            </a:r>
            <a:r>
              <a:rPr lang="en-US" altLang="zh-TW" sz="1400" i="1" dirty="0" err="1"/>
              <a:t>Vergleichende</a:t>
            </a:r>
            <a:r>
              <a:rPr lang="en-US" altLang="zh-TW" sz="1400" i="1" dirty="0"/>
              <a:t> </a:t>
            </a:r>
            <a:r>
              <a:rPr lang="en-US" altLang="zh-TW" sz="1400" i="1" dirty="0" err="1"/>
              <a:t>Politikwissenschaft</a:t>
            </a:r>
            <a:r>
              <a:rPr lang="en-US" altLang="zh-TW" sz="1400" dirty="0"/>
              <a:t>,</a:t>
            </a:r>
            <a:br>
              <a:rPr lang="en-US" altLang="zh-TW" sz="1400" dirty="0"/>
            </a:br>
            <a:r>
              <a:rPr lang="ko-KR" altLang="en-US" sz="1400" i="1" dirty="0"/>
              <a:t>커뮤니케이션 이론</a:t>
            </a:r>
            <a:endParaRPr lang="en-US" altLang="ko-KR" sz="1400" i="1" dirty="0"/>
          </a:p>
          <a:p>
            <a:r>
              <a:rPr lang="en-US" altLang="ko-KR" sz="1400" dirty="0"/>
              <a:t>......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16AE9A6F-508B-59FF-421D-394DCAB69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8727" y="963413"/>
            <a:ext cx="2553709" cy="2454398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FD1D8D0D-8934-5C62-5718-C6392A8BB185}"/>
              </a:ext>
            </a:extLst>
          </p:cNvPr>
          <p:cNvSpPr txBox="1"/>
          <p:nvPr/>
        </p:nvSpPr>
        <p:spPr>
          <a:xfrm>
            <a:off x="10759440" y="6289040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6/13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17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EE29687C-F132-E7C4-3C1F-FFCC596B9D2B}"/>
              </a:ext>
            </a:extLst>
          </p:cNvPr>
          <p:cNvSpPr txBox="1"/>
          <p:nvPr/>
        </p:nvSpPr>
        <p:spPr>
          <a:xfrm>
            <a:off x="730183" y="412282"/>
            <a:ext cx="18098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科研项目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3ECA066-1DC0-DD16-4D7A-6AD489A93A92}"/>
              </a:ext>
            </a:extLst>
          </p:cNvPr>
          <p:cNvSpPr txBox="1"/>
          <p:nvPr/>
        </p:nvSpPr>
        <p:spPr>
          <a:xfrm>
            <a:off x="1174750" y="1000947"/>
            <a:ext cx="984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主持国自科、北京社科等科研项目</a:t>
            </a:r>
            <a:r>
              <a:rPr lang="en-US" altLang="zh-TW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6</a:t>
            </a:r>
            <a:r>
              <a:rPr lang="zh-TW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项，获得科研资助累计</a:t>
            </a:r>
            <a:r>
              <a:rPr lang="en-US" altLang="zh-TW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160.88</a:t>
            </a:r>
            <a:r>
              <a:rPr lang="zh-TW" altLang="en-US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万</a:t>
            </a:r>
            <a:r>
              <a:rPr lang="zh-TW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，另作为主要人员参与</a:t>
            </a:r>
            <a:r>
              <a:rPr lang="en-US" altLang="zh-TW" dirty="0">
                <a:latin typeface="SimHei" panose="02010609060101010101" pitchFamily="49" charset="-122"/>
                <a:ea typeface="SimHei" panose="02010609060101010101" pitchFamily="49" charset="-122"/>
              </a:rPr>
              <a:t>5</a:t>
            </a:r>
            <a:r>
              <a:rPr lang="zh-TW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项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5E9105E-7604-E934-0CC2-2FE607040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750" y="1446479"/>
            <a:ext cx="9645650" cy="499811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28B76E0-44BB-0D6E-DC8F-1E11408D80C5}"/>
              </a:ext>
            </a:extLst>
          </p:cNvPr>
          <p:cNvSpPr txBox="1"/>
          <p:nvPr/>
        </p:nvSpPr>
        <p:spPr>
          <a:xfrm>
            <a:off x="10759440" y="6289040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8/13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71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FC549635-4392-C617-D5B9-D89FA8293A35}"/>
              </a:ext>
            </a:extLst>
          </p:cNvPr>
          <p:cNvSpPr txBox="1"/>
          <p:nvPr/>
        </p:nvSpPr>
        <p:spPr>
          <a:xfrm>
            <a:off x="997410" y="406401"/>
            <a:ext cx="16447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学术影响力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0F3AF58-5742-FC01-A5B8-7216DFE79E61}"/>
              </a:ext>
            </a:extLst>
          </p:cNvPr>
          <p:cNvSpPr txBox="1"/>
          <p:nvPr/>
        </p:nvSpPr>
        <p:spPr>
          <a:xfrm>
            <a:off x="5711652" y="997148"/>
            <a:ext cx="449147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i="1" dirty="0">
                <a:latin typeface="SimHei" panose="02010609060101010101" pitchFamily="49" charset="-122"/>
                <a:ea typeface="SimHei" panose="02010609060101010101" pitchFamily="49" charset="-122"/>
              </a:rPr>
              <a:t>对标组（</a:t>
            </a:r>
            <a:r>
              <a:rPr lang="en-US" altLang="zh-TW" sz="1600" i="1" dirty="0">
                <a:latin typeface="SimHei" panose="02010609060101010101" pitchFamily="49" charset="-122"/>
                <a:ea typeface="SimHei" panose="02010609060101010101" pitchFamily="49" charset="-122"/>
              </a:rPr>
              <a:t>n = 10)</a:t>
            </a:r>
            <a:endParaRPr lang="zh-TW" altLang="en-US" dirty="0">
              <a:latin typeface="Hei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b="1" dirty="0">
                <a:latin typeface="SimHei" panose="02010609060101010101" pitchFamily="49" charset="-122"/>
                <a:ea typeface="SimHei" panose="02010609060101010101" pitchFamily="49" charset="-122"/>
              </a:rPr>
              <a:t>强院校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：第四轮政治学学科评估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A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及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A+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学校（北京大学、复旦大学、人民大学）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b="1" dirty="0">
                <a:latin typeface="SimHei" panose="02010609060101010101" pitchFamily="49" charset="-122"/>
                <a:ea typeface="SimHei" panose="02010609060101010101" pitchFamily="49" charset="-122"/>
              </a:rPr>
              <a:t>同年龄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：本科毕业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2004-2012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（本人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2009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毕业）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b="1" dirty="0">
                <a:latin typeface="SimHei" panose="02010609060101010101" pitchFamily="49" charset="-122"/>
                <a:ea typeface="SimHei" panose="02010609060101010101" pitchFamily="49" charset="-122"/>
              </a:rPr>
              <a:t>近领域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：政治心理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/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政治文化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/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政治传播</a:t>
            </a:r>
          </a:p>
          <a:p>
            <a:endParaRPr kumimoji="1" lang="zh-TW" altLang="en-US" dirty="0">
              <a:latin typeface="Hei" pitchFamily="2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8D5CB93-D3BE-CCA5-647F-EF40A91AF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703" y="2437728"/>
            <a:ext cx="5165739" cy="2259261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0D001A55-DF34-FFF1-1092-17ECA9519286}"/>
              </a:ext>
            </a:extLst>
          </p:cNvPr>
          <p:cNvSpPr txBox="1"/>
          <p:nvPr/>
        </p:nvSpPr>
        <p:spPr>
          <a:xfrm>
            <a:off x="5879703" y="4936184"/>
            <a:ext cx="29493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Times" pitchFamily="2" charset="0"/>
                <a:ea typeface="SimHei" panose="02010609060101010101" pitchFamily="49" charset="-122"/>
              </a:rPr>
              <a:t>谷歌学术被引用量是国内对标组约</a:t>
            </a:r>
            <a:r>
              <a:rPr lang="en-US" altLang="zh-TW" sz="1600" b="1" dirty="0">
                <a:solidFill>
                  <a:srgbClr val="C15134"/>
                </a:solidFill>
                <a:latin typeface="Times" pitchFamily="2" charset="0"/>
                <a:ea typeface="SimHei" panose="02010609060101010101" pitchFamily="49" charset="-122"/>
              </a:rPr>
              <a:t>1.9</a:t>
            </a:r>
            <a:r>
              <a:rPr lang="zh-TW" altLang="en-US" sz="1600" b="1" dirty="0">
                <a:solidFill>
                  <a:srgbClr val="C15134"/>
                </a:solidFill>
                <a:latin typeface="Times" pitchFamily="2" charset="0"/>
                <a:ea typeface="SimHei" panose="02010609060101010101" pitchFamily="49" charset="-122"/>
              </a:rPr>
              <a:t>倍</a:t>
            </a:r>
            <a:r>
              <a:rPr lang="zh-TW" altLang="en-US" sz="1600" dirty="0">
                <a:latin typeface="Times" pitchFamily="2" charset="0"/>
                <a:ea typeface="SimHei" panose="02010609060101010101" pitchFamily="49" charset="-122"/>
              </a:rPr>
              <a:t>，</a:t>
            </a:r>
            <a:endParaRPr lang="en-US" altLang="zh-TW" sz="1600" dirty="0">
              <a:latin typeface="Times" pitchFamily="2" charset="0"/>
              <a:ea typeface="SimHei" panose="02010609060101010101" pitchFamily="49" charset="-122"/>
            </a:endParaRPr>
          </a:p>
          <a:p>
            <a:r>
              <a:rPr lang="en-US" altLang="zh-CN" sz="1600" dirty="0"/>
              <a:t>H-Index(</a:t>
            </a:r>
            <a:r>
              <a:rPr lang="zh-CN" altLang="en-US" sz="1600" dirty="0"/>
              <a:t>高引用指数</a:t>
            </a:r>
            <a:r>
              <a:rPr lang="en-US" altLang="zh-CN" sz="1600" dirty="0"/>
              <a:t>)</a:t>
            </a:r>
            <a:r>
              <a:rPr lang="zh-TW" altLang="en-US" sz="1600" dirty="0">
                <a:latin typeface="Times" pitchFamily="2" charset="0"/>
                <a:ea typeface="SimHei" panose="02010609060101010101" pitchFamily="49" charset="-122"/>
              </a:rPr>
              <a:t>是对标组约</a:t>
            </a:r>
            <a:r>
              <a:rPr lang="en-US" altLang="zh-TW" sz="1600" b="1" dirty="0">
                <a:solidFill>
                  <a:srgbClr val="C15134"/>
                </a:solidFill>
                <a:latin typeface="Times" pitchFamily="2" charset="0"/>
                <a:ea typeface="SimHei" panose="02010609060101010101" pitchFamily="49" charset="-122"/>
              </a:rPr>
              <a:t>1.7</a:t>
            </a:r>
            <a:r>
              <a:rPr lang="zh-TW" altLang="en-US" sz="1600" b="1" dirty="0">
                <a:solidFill>
                  <a:srgbClr val="C15134"/>
                </a:solidFill>
                <a:latin typeface="Times" pitchFamily="2" charset="0"/>
                <a:ea typeface="SimHei" panose="02010609060101010101" pitchFamily="49" charset="-122"/>
              </a:rPr>
              <a:t>倍</a:t>
            </a:r>
            <a:endParaRPr lang="en-US" altLang="zh-TW" sz="1600" b="1" dirty="0">
              <a:solidFill>
                <a:srgbClr val="C15134"/>
              </a:solidFill>
              <a:latin typeface="Times" pitchFamily="2" charset="0"/>
              <a:ea typeface="SimHei" panose="02010609060101010101" pitchFamily="49" charset="-122"/>
            </a:endParaRPr>
          </a:p>
          <a:p>
            <a:r>
              <a:rPr lang="zh-CN" altLang="en-US" sz="1600" dirty="0">
                <a:latin typeface="Times" pitchFamily="2" charset="0"/>
                <a:ea typeface="SimHei" panose="02010609060101010101" pitchFamily="49" charset="-122"/>
              </a:rPr>
              <a:t>对比</a:t>
            </a:r>
            <a:r>
              <a:rPr lang="en-US" sz="1600" dirty="0" err="1"/>
              <a:t>Bastow</a:t>
            </a:r>
            <a:r>
              <a:rPr lang="en-US" sz="1600" dirty="0"/>
              <a:t>,</a:t>
            </a:r>
            <a:r>
              <a:rPr lang="zh-CN" altLang="en-US" sz="1600" dirty="0"/>
              <a:t> </a:t>
            </a:r>
            <a:r>
              <a:rPr lang="en-US" sz="1600" dirty="0"/>
              <a:t>Dunleavy, </a:t>
            </a:r>
            <a:r>
              <a:rPr lang="en-US" sz="1600" dirty="0" err="1"/>
              <a:t>Tinkler</a:t>
            </a:r>
            <a:r>
              <a:rPr lang="zh-CN" altLang="en-US" sz="1600" dirty="0"/>
              <a:t>统计，</a:t>
            </a:r>
            <a:r>
              <a:rPr lang="en-US" altLang="zh-CN" sz="1600" dirty="0"/>
              <a:t>H-Index</a:t>
            </a:r>
            <a:r>
              <a:rPr lang="zh-CN" altLang="en-US" sz="1600" dirty="0"/>
              <a:t>已</a:t>
            </a:r>
            <a:r>
              <a:rPr lang="zh-CN" altLang="en-US" sz="1600" b="1" dirty="0">
                <a:solidFill>
                  <a:srgbClr val="C15134"/>
                </a:solidFill>
              </a:rPr>
              <a:t>超过正教授</a:t>
            </a:r>
            <a:endParaRPr lang="en-US" altLang="zh-TW" sz="1600" b="1" dirty="0">
              <a:solidFill>
                <a:srgbClr val="C15134"/>
              </a:solidFill>
              <a:latin typeface="Times" pitchFamily="2" charset="0"/>
              <a:ea typeface="SimHei" panose="02010609060101010101" pitchFamily="49" charset="-122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BAF5BFD-B9DC-6F12-197F-A6153EF48D8F}"/>
              </a:ext>
            </a:extLst>
          </p:cNvPr>
          <p:cNvSpPr txBox="1"/>
          <p:nvPr/>
        </p:nvSpPr>
        <p:spPr>
          <a:xfrm>
            <a:off x="997410" y="994093"/>
            <a:ext cx="46193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人大复印报刊资料转载</a:t>
            </a:r>
            <a:endParaRPr lang="en-US" altLang="zh-TW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研究成果获得</a:t>
            </a:r>
            <a:b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zh-TW" altLang="en-US" sz="16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北京市第十六届哲学社会科学优秀成果二等奖</a:t>
            </a:r>
            <a:endParaRPr lang="zh-TW" altLang="en-US" sz="16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F12FE9C-5179-89CB-55EB-1033B7843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5589" y="4515901"/>
            <a:ext cx="2831419" cy="2099969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21763931-2515-314F-09E7-1FEF12455770}"/>
              </a:ext>
            </a:extLst>
          </p:cNvPr>
          <p:cNvSpPr txBox="1"/>
          <p:nvPr/>
        </p:nvSpPr>
        <p:spPr>
          <a:xfrm>
            <a:off x="997410" y="4116387"/>
            <a:ext cx="4619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国际专家社交媒体视频专荐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10598AB-DBE0-9DF3-C410-461A5EB2C9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8061" y="1929071"/>
            <a:ext cx="3778092" cy="2125177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A0E3E2A9-A07D-8C65-EAA7-901D48EF665C}"/>
              </a:ext>
            </a:extLst>
          </p:cNvPr>
          <p:cNvSpPr txBox="1"/>
          <p:nvPr/>
        </p:nvSpPr>
        <p:spPr>
          <a:xfrm>
            <a:off x="11468306" y="6332336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7/13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C4BEAF0-B9A3-43A5-89CB-D3DB3A6F07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29028" y="4709583"/>
            <a:ext cx="2022863" cy="202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874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FC549635-4392-C617-D5B9-D89FA8293A35}"/>
              </a:ext>
            </a:extLst>
          </p:cNvPr>
          <p:cNvSpPr txBox="1"/>
          <p:nvPr/>
        </p:nvSpPr>
        <p:spPr>
          <a:xfrm>
            <a:off x="1011219" y="436133"/>
            <a:ext cx="16930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200" u="sng" dirty="0">
                <a:latin typeface="SimSong" panose="02020300000000000000" pitchFamily="18" charset="-122"/>
                <a:ea typeface="SimSong" panose="02020300000000000000" pitchFamily="18" charset="-122"/>
              </a:rPr>
              <a:t>社会影响力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0F3AF58-5742-FC01-A5B8-7216DFE79E61}"/>
              </a:ext>
            </a:extLst>
          </p:cNvPr>
          <p:cNvSpPr txBox="1"/>
          <p:nvPr/>
        </p:nvSpPr>
        <p:spPr>
          <a:xfrm>
            <a:off x="1011219" y="1124148"/>
            <a:ext cx="526258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运用计算社会科学，协助北京市解决实际治理问题。 作为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PI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主持政政府合作项目，获得</a:t>
            </a:r>
            <a:r>
              <a:rPr lang="zh-TW" altLang="en-US" sz="16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国家和市委领导批示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：</a:t>
            </a:r>
            <a:endParaRPr lang="en-US" altLang="zh-TW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zh-TW" alt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《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北京市违法建设问题报告第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期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——12345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违建类诉求分析和治理建议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》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（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2020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年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10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月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20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日）获</a:t>
            </a:r>
            <a:r>
              <a:rPr lang="zh-TW" altLang="en-US" sz="16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北京市副市长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隋振江肯定性批示</a:t>
            </a:r>
            <a:endParaRPr lang="en-US" altLang="zh-TW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《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北京市违法建设问题报告第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2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期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——“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接诉即办”机制下的农村违法建设问题分类研究报告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》(2020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年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12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月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10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日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)</a:t>
            </a:r>
            <a:b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获</a:t>
            </a:r>
            <a:r>
              <a:rPr lang="zh-TW" altLang="en-US" sz="16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北京市委副书记、市长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陈吉宁肯定性批示</a:t>
            </a:r>
            <a:endParaRPr lang="en-US" altLang="zh-TW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《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北京市违法建设问题报告第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3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期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——“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接诉即办”机制下违法建设属实工单精准分类与成因诊断研究报告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》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（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2021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年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8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月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20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日）</a:t>
            </a:r>
            <a:b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获</a:t>
            </a:r>
            <a:r>
              <a:rPr lang="zh-TW" altLang="en-US" sz="16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中央政治局委员、北京市委书记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蔡奇肯定性批示</a:t>
            </a:r>
            <a:endParaRPr lang="en-US" altLang="zh-TW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sz="1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《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北京市违法建设问题报告第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期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——“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接诉即办”机制下核心区平房院落违建类诉求精准分类与治理路径研究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——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以什刹海地区为例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》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（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2022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年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1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月</a:t>
            </a:r>
            <a:r>
              <a:rPr lang="en-US" altLang="zh-TW" sz="1600" dirty="0">
                <a:latin typeface="SimHei" panose="02010609060101010101" pitchFamily="49" charset="-122"/>
                <a:ea typeface="SimHei" panose="02010609060101010101" pitchFamily="49" charset="-122"/>
              </a:rPr>
              <a:t>30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日）获</a:t>
            </a:r>
            <a:r>
              <a:rPr lang="zh-TW" altLang="en-US" sz="1600" b="1" dirty="0">
                <a:solidFill>
                  <a:srgbClr val="C15134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北京市副市长</a:t>
            </a:r>
            <a:r>
              <a:rPr lang="zh-TW" altLang="en-US" sz="1600" dirty="0">
                <a:latin typeface="SimHei" panose="02010609060101010101" pitchFamily="49" charset="-122"/>
                <a:ea typeface="SimHei" panose="02010609060101010101" pitchFamily="49" charset="-122"/>
              </a:rPr>
              <a:t>隋振江肯定性批示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0F286FD1-D1FF-9502-22D0-82A991ABD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404" y="867020"/>
            <a:ext cx="5262581" cy="511175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E123FE9-D784-0AA3-AAC0-F74C0855DD43}"/>
              </a:ext>
            </a:extLst>
          </p:cNvPr>
          <p:cNvSpPr txBox="1"/>
          <p:nvPr/>
        </p:nvSpPr>
        <p:spPr>
          <a:xfrm>
            <a:off x="10759440" y="6289040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666666"/>
                </a:solidFill>
                <a:latin typeface="Times" pitchFamily="2" charset="0"/>
              </a:rPr>
              <a:t>9/13</a:t>
            </a:r>
            <a:endParaRPr kumimoji="1" lang="zh-TW" altLang="en-US" sz="2000" dirty="0">
              <a:solidFill>
                <a:srgbClr val="666666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244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1456</Words>
  <Application>Microsoft Office PowerPoint</Application>
  <PresentationFormat>宽屏</PresentationFormat>
  <Paragraphs>170</Paragraphs>
  <Slides>13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Hei</vt:lpstr>
      <vt:lpstr>맑은 고딕</vt:lpstr>
      <vt:lpstr>新細明體</vt:lpstr>
      <vt:lpstr>SimSong</vt:lpstr>
      <vt:lpstr>等线</vt:lpstr>
      <vt:lpstr>SimHei</vt:lpstr>
      <vt:lpstr>Arial</vt:lpstr>
      <vt:lpstr>Calibri</vt:lpstr>
      <vt:lpstr>Calibri Light</vt:lpstr>
      <vt:lpstr>Times</vt:lpstr>
      <vt:lpstr>Office 佈景主題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Yufei Sun</dc:creator>
  <cp:lastModifiedBy>Yue Hu</cp:lastModifiedBy>
  <cp:revision>14</cp:revision>
  <dcterms:created xsi:type="dcterms:W3CDTF">2022-04-18T06:27:47Z</dcterms:created>
  <dcterms:modified xsi:type="dcterms:W3CDTF">2022-04-23T12:31:44Z</dcterms:modified>
</cp:coreProperties>
</file>

<file path=docProps/thumbnail.jpeg>
</file>